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82" r:id="rId2"/>
    <p:sldId id="385" r:id="rId3"/>
    <p:sldId id="386" r:id="rId4"/>
    <p:sldId id="383" r:id="rId5"/>
    <p:sldId id="335" r:id="rId6"/>
    <p:sldId id="377" r:id="rId7"/>
    <p:sldId id="379" r:id="rId8"/>
    <p:sldId id="387" r:id="rId9"/>
    <p:sldId id="389" r:id="rId10"/>
    <p:sldId id="388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FF33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90998" autoAdjust="0"/>
  </p:normalViewPr>
  <p:slideViewPr>
    <p:cSldViewPr>
      <p:cViewPr varScale="1">
        <p:scale>
          <a:sx n="101" d="100"/>
          <a:sy n="101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8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2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6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576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DF2D34-0125-4151-8232-3EA495049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650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2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392"/>
            <a:ext cx="5608320" cy="418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6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576"/>
            <a:ext cx="3037840" cy="4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F1B1D1-ED3E-4D85-817B-D8319CBE7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668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56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Rural household. </a:t>
            </a:r>
            <a:r>
              <a:rPr lang="en-US" dirty="0" err="1"/>
              <a:t>Walkscore</a:t>
            </a:r>
            <a:r>
              <a:rPr lang="en-US" dirty="0"/>
              <a:t> =0. No bus</a:t>
            </a:r>
            <a:r>
              <a:rPr lang="en-US" baseline="0" dirty="0"/>
              <a:t> service.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56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B1D1-ED3E-4D85-817B-D8319CBE797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34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8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4AFFA1F-F695-4A1C-B5F2-4A1AAE91F4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A69CD-151C-4E82-868D-06681BAB3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79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A644-3800-4A88-B8D4-727D40B6E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3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60C256-9289-4659-B897-CB9256515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55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5D7919-3A30-4C95-A894-8A39FFAA8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0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39663-645A-43C0-A8C7-669E5A623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3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A95CC-822B-461E-8B5A-7FFB49E02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6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E23B3-EF7D-4E51-85D7-D206850BA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0CFA-8088-40CA-866A-4C320AE72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51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FF971-E09C-4CB8-AC6A-5CF52461D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46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A0EC-6406-456E-B071-E2CB9308E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08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B32C6-ACBC-408B-B62C-5971CC0B9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333E4-D645-4E30-997F-AFBCABAE1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18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5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B8615A-8FF3-4218-89D6-2E56D40D67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669356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d4_L-FG8C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565" y="4572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 smtClean="0"/>
              <a:t>Mobility-as-a-Service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(MaaS)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10865" y="215801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Concept for Small Urban &amp; Rural America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124200"/>
            <a:ext cx="6747235" cy="25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7912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imagined in Tompkins County / Ithaca, New York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848100" y="6323814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hlinkClick r:id="rId3"/>
              </a:rPr>
              <a:t>UbiGo</a:t>
            </a:r>
            <a:r>
              <a:rPr lang="en-US" sz="1400" dirty="0" smtClean="0">
                <a:hlinkClick r:id="rId3"/>
              </a:rPr>
              <a:t> Pilot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632381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Dwight Mengel, Feb 27,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64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667625" cy="5143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48326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Mobility Coordination Center Concept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439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9" y="1230876"/>
            <a:ext cx="2295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3967" y="1238071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project </a:t>
            </a:r>
            <a:r>
              <a:rPr lang="en-US" b="1" dirty="0"/>
              <a:t>SMILE</a:t>
            </a:r>
            <a:r>
              <a:rPr lang="en-US" dirty="0"/>
              <a:t> - "Smart Mobility Info &amp; Ticketing System Leading the Way for Effective E-Mobility Services" - has won a UITP Award in the </a:t>
            </a:r>
            <a:r>
              <a:rPr lang="en-US" i="1" dirty="0"/>
              <a:t>customer experience </a:t>
            </a:r>
            <a:r>
              <a:rPr lang="en-US" dirty="0"/>
              <a:t>category.</a:t>
            </a: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6" y="3187200"/>
            <a:ext cx="2291437" cy="44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3967" y="2809506"/>
            <a:ext cx="4833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future of mobility …</a:t>
            </a:r>
          </a:p>
          <a:p>
            <a:r>
              <a:rPr lang="en-US" dirty="0"/>
              <a:t>Within the project </a:t>
            </a:r>
            <a:r>
              <a:rPr lang="en-US" b="1" dirty="0"/>
              <a:t>smile</a:t>
            </a:r>
            <a:r>
              <a:rPr lang="en-US" dirty="0"/>
              <a:t> the key for the mobility of the future was developed: the prototype of an integrated mobility platform with a smartphone app.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739" y="2438400"/>
            <a:ext cx="229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UITP (International Association of Public Transport)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457" y="379237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https://youtu.be/Yd4_L-FG8Cg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550736" y="5334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Vienna, Austria </a:t>
            </a:r>
            <a:r>
              <a:rPr lang="en-US" i="1" dirty="0"/>
              <a:t>– Smile App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328" y="5426821"/>
            <a:ext cx="2141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3"/>
              </a:rPr>
              <a:t>youtu.be/Yd4_L-FG8Cg</a:t>
            </a:r>
            <a:endParaRPr lang="en-US" dirty="0"/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4241711"/>
            <a:ext cx="3429000" cy="17307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9" y="1112237"/>
            <a:ext cx="7463672" cy="491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433" y="35052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effectLst/>
                <a:latin typeface="CartoGothicProBook"/>
              </a:rPr>
              <a:t>“… shift from selling features &amp; benefits to building relationships with consumers…”</a:t>
            </a:r>
            <a:endParaRPr lang="en-US" sz="3200" dirty="0"/>
          </a:p>
        </p:txBody>
      </p:sp>
      <p:pic>
        <p:nvPicPr>
          <p:cNvPr id="259074" name="Picture 2" descr="https://encrypted-tbn0.gstatic.com/images?q=tbn:ANd9GcScglXcIH2TpXtWlicuYRYro0NXL6Dszmp8Z7Isdrm2_5qE9RTk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8" y="1295400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457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Ithaca – </a:t>
            </a:r>
            <a:r>
              <a:rPr lang="en-US" sz="2400" dirty="0" err="1"/>
              <a:t>MaaS</a:t>
            </a:r>
            <a:r>
              <a:rPr lang="en-US" sz="2400" dirty="0"/>
              <a:t> as Customer Service Integrator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73" y="1242472"/>
            <a:ext cx="4822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" y="5562600"/>
            <a:ext cx="91440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1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324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Mobility-as-a-Service</a:t>
            </a:r>
            <a:r>
              <a:rPr lang="en-US" sz="2400" dirty="0" smtClean="0"/>
              <a:t> is a consumer service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Educates people about local community mobility services.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Sells mobility services to people on a pay-as-you-go basis or an annual plan (similar to budget-billing provided by NYSEG).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Provides a guaranteed ride program when there are trip failures.   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772" name="Group 3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0732530"/>
              </p:ext>
            </p:extLst>
          </p:nvPr>
        </p:nvGraphicFramePr>
        <p:xfrm>
          <a:off x="685800" y="228600"/>
          <a:ext cx="7696200" cy="6418265"/>
        </p:xfrm>
        <a:graphic>
          <a:graphicData uri="http://schemas.openxmlformats.org/drawingml/2006/table">
            <a:tbl>
              <a:tblPr/>
              <a:tblGrid>
                <a:gridCol w="4689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3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3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 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 Menu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Price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Adult Bus Pass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450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Annual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Youth Bus Pass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110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Annual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Ithaca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Carshare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"Its my car" Plan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8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Ithaca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Carshare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"Just in Case" Plan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   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Rental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55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Taxi trip - City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8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Urban Trip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Taxi trip - Rural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20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Rural Trip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8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Maintenance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50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Voucher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Bike Purchase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Bike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Bike Purchase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700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Bike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Rideshare Driver – Miles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0.54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Rideshare Rider – Miles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0.15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Mile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8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GADABOUT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Paratransit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$            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84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Vanpool Membership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125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Month/Seat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Guaranteed Ride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30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Annual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8" y="5791200"/>
            <a:ext cx="7805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7" y="659742"/>
            <a:ext cx="960113" cy="78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8" y="1444625"/>
            <a:ext cx="713581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9" y="3672919"/>
            <a:ext cx="125959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6" y="4716177"/>
            <a:ext cx="1264913" cy="69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3" y="2610440"/>
            <a:ext cx="1241437" cy="85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Small City Household</a:t>
            </a:r>
            <a:br>
              <a:rPr lang="en-US" altLang="en-US" dirty="0"/>
            </a:br>
            <a:r>
              <a:rPr lang="en-US" altLang="en-US" sz="2400" dirty="0"/>
              <a:t>1 car, 2 adults, 1 youth, </a:t>
            </a:r>
            <a:r>
              <a:rPr lang="en-US" altLang="en-US" sz="2400" dirty="0" err="1"/>
              <a:t>Walkscore</a:t>
            </a:r>
            <a:r>
              <a:rPr lang="en-US" altLang="en-US" sz="2400" dirty="0"/>
              <a:t> = 96</a:t>
            </a:r>
          </a:p>
        </p:txBody>
      </p:sp>
      <p:graphicFrame>
        <p:nvGraphicFramePr>
          <p:cNvPr id="205844" name="Group 10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74190694"/>
              </p:ext>
            </p:extLst>
          </p:nvPr>
        </p:nvGraphicFramePr>
        <p:xfrm>
          <a:off x="1371600" y="1600200"/>
          <a:ext cx="6172200" cy="4267200"/>
        </p:xfrm>
        <a:graphic>
          <a:graphicData uri="http://schemas.openxmlformats.org/drawingml/2006/table">
            <a:tbl>
              <a:tblPr/>
              <a:tblGrid>
                <a:gridCol w="4773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8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Small City Mobility Budget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Carshare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900 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Bus Passes (2)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560 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Taxi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192 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 Maintenance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100 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Guaranteed Ride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30 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 Support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178 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Total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1,960 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Payment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163 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3350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4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dirty="0"/>
              <a:t>Rural Household</a:t>
            </a:r>
            <a:br>
              <a:rPr lang="en-US" altLang="en-US" dirty="0"/>
            </a:br>
            <a:r>
              <a:rPr lang="en-US" altLang="en-US" sz="2400" dirty="0"/>
              <a:t>1 car, 2 adults, 1 child, </a:t>
            </a:r>
            <a:r>
              <a:rPr lang="en-US" altLang="en-US" sz="2400" dirty="0" err="1"/>
              <a:t>Walkscore</a:t>
            </a:r>
            <a:r>
              <a:rPr lang="en-US" altLang="en-US" sz="2400" dirty="0"/>
              <a:t> = 0</a:t>
            </a:r>
          </a:p>
        </p:txBody>
      </p:sp>
      <p:graphicFrame>
        <p:nvGraphicFramePr>
          <p:cNvPr id="198011" name="Group 3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209351"/>
              </p:ext>
            </p:extLst>
          </p:nvPr>
        </p:nvGraphicFramePr>
        <p:xfrm>
          <a:off x="1524000" y="1676400"/>
          <a:ext cx="6477000" cy="4343398"/>
        </p:xfrm>
        <a:graphic>
          <a:graphicData uri="http://schemas.openxmlformats.org/drawingml/2006/table">
            <a:tbl>
              <a:tblPr/>
              <a:tblGrid>
                <a:gridCol w="4818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8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8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Rural Mobility Budget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42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Vanpool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1,500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Carshare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480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Taxi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480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Guaranteed Ride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  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Member Support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146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Volunteer Driver Revenue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(400)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Vanpool Program Subsidy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(600)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1,636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394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Monthly Payment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      136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" y="152400"/>
            <a:ext cx="1947374" cy="111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762000"/>
            <a:ext cx="5715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Member-based Organization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Individual Mobility Plans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Sales &amp; Financing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Aggregate Demand 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Process payments to service providers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Concierge Service 24/7  &amp; Guaranteed Ride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Business Co-Marketing &amp; Discounts 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Capacity for adaption to future changes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Tools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Inbound Marketing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Apps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Retail Model Summary</a:t>
            </a:r>
          </a:p>
        </p:txBody>
      </p:sp>
    </p:spTree>
    <p:extLst>
      <p:ext uri="{BB962C8B-B14F-4D97-AF65-F5344CB8AC3E}">
        <p14:creationId xmlns:p14="http://schemas.microsoft.com/office/powerpoint/2010/main" val="2406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700213"/>
            <a:ext cx="62293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83036"/>
      </p:ext>
    </p:extLst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7386</TotalTime>
  <Words>429</Words>
  <Application>Microsoft Office PowerPoint</Application>
  <PresentationFormat>On-screen Show (4:3)</PresentationFormat>
  <Paragraphs>132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Ripple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City Household 1 car, 2 adults, 1 youth, Walkscore = 96</vt:lpstr>
      <vt:lpstr>Rural Household 1 car, 2 adults, 1 child, Walkscore = 0</vt:lpstr>
      <vt:lpstr>PowerPoint Presentation</vt:lpstr>
      <vt:lpstr>PowerPoint Presentation</vt:lpstr>
      <vt:lpstr>PowerPoint Presentation</vt:lpstr>
    </vt:vector>
  </TitlesOfParts>
  <Company>TCAT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Mobility Agenda</dc:title>
  <dc:creator>Dwight Mengel</dc:creator>
  <cp:lastModifiedBy>Mengel, Dwight (DFA3-A50)</cp:lastModifiedBy>
  <cp:revision>319</cp:revision>
  <cp:lastPrinted>2017-02-28T19:38:18Z</cp:lastPrinted>
  <dcterms:created xsi:type="dcterms:W3CDTF">2006-02-14T03:36:58Z</dcterms:created>
  <dcterms:modified xsi:type="dcterms:W3CDTF">2017-02-28T19:38:44Z</dcterms:modified>
</cp:coreProperties>
</file>