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82" r:id="rId2"/>
    <p:sldId id="422" r:id="rId3"/>
    <p:sldId id="425" r:id="rId4"/>
    <p:sldId id="400" r:id="rId5"/>
    <p:sldId id="403" r:id="rId6"/>
    <p:sldId id="410" r:id="rId7"/>
    <p:sldId id="274" r:id="rId8"/>
    <p:sldId id="405" r:id="rId9"/>
    <p:sldId id="419" r:id="rId10"/>
    <p:sldId id="414" r:id="rId11"/>
    <p:sldId id="416" r:id="rId12"/>
    <p:sldId id="417" r:id="rId13"/>
    <p:sldId id="415" r:id="rId14"/>
    <p:sldId id="426" r:id="rId15"/>
    <p:sldId id="393" r:id="rId16"/>
    <p:sldId id="335" r:id="rId17"/>
    <p:sldId id="377" r:id="rId18"/>
    <p:sldId id="379" r:id="rId19"/>
    <p:sldId id="385" r:id="rId20"/>
    <p:sldId id="4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9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://ccetompkins.org/community/way2go" TargetMode="External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http://ccetompkins.org/community/way2g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A180EC8-75FF-4ADA-8166-2B5B88F47B86}">
      <dgm:prSet custT="1"/>
      <dgm:spPr/>
      <dgm:t>
        <a:bodyPr/>
        <a:lstStyle/>
        <a:p>
          <a:r>
            <a:rPr lang="en-US" sz="2800" dirty="0"/>
            <a:t>Tompkins County, New York Facts</a:t>
          </a:r>
        </a:p>
      </dgm:t>
    </dgm:pt>
    <dgm:pt modelId="{5995D4A5-B7C0-4B1C-AACF-1C522FC34215}" type="parTrans" cxnId="{8A778692-E756-41BE-BFF6-FF92BAE5D8F6}">
      <dgm:prSet/>
      <dgm:spPr/>
      <dgm:t>
        <a:bodyPr/>
        <a:lstStyle/>
        <a:p>
          <a:endParaRPr lang="en-US"/>
        </a:p>
      </dgm:t>
    </dgm:pt>
    <dgm:pt modelId="{F946C8E4-F209-44C4-84C7-6149BD24FD2D}" type="sibTrans" cxnId="{8A778692-E756-41BE-BFF6-FF92BAE5D8F6}">
      <dgm:prSet/>
      <dgm:spPr/>
      <dgm:t>
        <a:bodyPr/>
        <a:lstStyle/>
        <a:p>
          <a:endParaRPr lang="en-US"/>
        </a:p>
      </dgm:t>
    </dgm:pt>
    <dgm:pt modelId="{5F7BD22A-6E4A-4E9E-81F5-8667A1E8F65C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102,500 Population              Ithaca Urban Area pop.54%          Rural population 46%                </a:t>
          </a:r>
        </a:p>
      </dgm:t>
    </dgm:pt>
    <dgm:pt modelId="{6AAC1BB1-BF14-4719-B677-2CB93A61DD7B}" type="parTrans" cxnId="{8156C54D-7337-41AF-9BA6-7B86B680B16C}">
      <dgm:prSet/>
      <dgm:spPr/>
      <dgm:t>
        <a:bodyPr/>
        <a:lstStyle/>
        <a:p>
          <a:endParaRPr lang="en-US"/>
        </a:p>
      </dgm:t>
    </dgm:pt>
    <dgm:pt modelId="{470DD54E-AE91-42AF-AC54-DAE50400EBFF}" type="sibTrans" cxnId="{8156C54D-7337-41AF-9BA6-7B86B680B16C}">
      <dgm:prSet/>
      <dgm:spPr/>
      <dgm:t>
        <a:bodyPr/>
        <a:lstStyle/>
        <a:p>
          <a:endParaRPr lang="en-US"/>
        </a:p>
      </dgm:t>
    </dgm:pt>
    <dgm:pt modelId="{756555FC-CFB3-42B9-BCD9-EB99C74EDC8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15,000 in-bound commuters daily (20% of workforce) </a:t>
          </a:r>
        </a:p>
        <a:p>
          <a:r>
            <a:rPr lang="en-US" dirty="0">
              <a:solidFill>
                <a:schemeClr val="bg1"/>
              </a:solidFill>
            </a:rPr>
            <a:t>5,000 outbound commuters.</a:t>
          </a:r>
        </a:p>
      </dgm:t>
    </dgm:pt>
    <dgm:pt modelId="{5CCC5937-F980-449D-9065-662F1EA620F1}" type="parTrans" cxnId="{428476FE-7B32-4D95-A7A9-BA2272DC42B8}">
      <dgm:prSet/>
      <dgm:spPr/>
      <dgm:t>
        <a:bodyPr/>
        <a:lstStyle/>
        <a:p>
          <a:endParaRPr lang="en-US"/>
        </a:p>
      </dgm:t>
    </dgm:pt>
    <dgm:pt modelId="{B0137A01-040A-4C3D-AAF5-6526C9C9E134}" type="sibTrans" cxnId="{428476FE-7B32-4D95-A7A9-BA2272DC42B8}">
      <dgm:prSet/>
      <dgm:spPr/>
      <dgm:t>
        <a:bodyPr/>
        <a:lstStyle/>
        <a:p>
          <a:endParaRPr lang="en-US"/>
        </a:p>
      </dgm:t>
    </dgm:pt>
    <dgm:pt modelId="{F70F95CF-3D5C-4DCD-8682-DCC8A319A213}">
      <dgm:prSet phldrT="[Text]"/>
      <dgm:spPr/>
      <dgm:t>
        <a:bodyPr/>
        <a:lstStyle/>
        <a:p>
          <a:r>
            <a:rPr lang="en-US" dirty="0"/>
            <a:t>Economy: Higher Education, Manufacturing, Agriculture, Wine, Tourism, Technology, Services </a:t>
          </a:r>
        </a:p>
      </dgm:t>
    </dgm:pt>
    <dgm:pt modelId="{6BBED2B4-F7B3-4673-9FCA-6F4D2FA4A1E9}" type="parTrans" cxnId="{FA6A6762-03DC-4492-82D5-2BF08B71C7DD}">
      <dgm:prSet/>
      <dgm:spPr/>
      <dgm:t>
        <a:bodyPr/>
        <a:lstStyle/>
        <a:p>
          <a:endParaRPr lang="en-US"/>
        </a:p>
      </dgm:t>
    </dgm:pt>
    <dgm:pt modelId="{04DE3764-7720-4097-90A3-D418AE874ADA}" type="sibTrans" cxnId="{FA6A6762-03DC-4492-82D5-2BF08B71C7DD}">
      <dgm:prSet/>
      <dgm:spPr/>
      <dgm:t>
        <a:bodyPr/>
        <a:lstStyle/>
        <a:p>
          <a:endParaRPr lang="en-US"/>
        </a:p>
      </dgm:t>
    </dgm:pt>
    <dgm:pt modelId="{040F222F-4C5A-4588-A75A-2732A5A2B6D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Regional Growth Center, often has the lowest unemployment rate in NYS.</a:t>
          </a:r>
        </a:p>
      </dgm:t>
    </dgm:pt>
    <dgm:pt modelId="{BEBF2DED-7BEF-4DA1-B793-6C1B0F7614F1}" type="parTrans" cxnId="{BD5A9E0A-1435-4F86-8DBB-3428223DE743}">
      <dgm:prSet/>
      <dgm:spPr/>
      <dgm:t>
        <a:bodyPr/>
        <a:lstStyle/>
        <a:p>
          <a:endParaRPr lang="en-US"/>
        </a:p>
      </dgm:t>
    </dgm:pt>
    <dgm:pt modelId="{7F5CC86E-FB1C-4E9B-81D9-450AFAE71800}" type="sibTrans" cxnId="{BD5A9E0A-1435-4F86-8DBB-3428223DE743}">
      <dgm:prSet/>
      <dgm:spPr/>
      <dgm:t>
        <a:bodyPr/>
        <a:lstStyle/>
        <a:p>
          <a:endParaRPr lang="en-US"/>
        </a:p>
      </dgm:t>
    </dgm:pt>
    <dgm:pt modelId="{FF7687B8-CC7D-4B02-9A0B-26AAB827CE3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662F82C1-3FE4-40AC-A9ED-FD4D3A53D2CF}" type="pres">
      <dgm:prSet presAssocID="{9A180EC8-75FF-4ADA-8166-2B5B88F47B8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7905FBF-9827-4FF4-80E3-2684821E10F0}" type="pres">
      <dgm:prSet presAssocID="{F946C8E4-F209-44C4-84C7-6149BD24FD2D}" presName="spacer" presStyleCnt="0"/>
      <dgm:spPr/>
    </dgm:pt>
    <dgm:pt modelId="{96AE2E2A-1E81-423A-A762-BDE8355EA5EA}" type="pres">
      <dgm:prSet presAssocID="{5F7BD22A-6E4A-4E9E-81F5-8667A1E8F65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7911EF8-9A10-437E-BD91-B46163671B8B}" type="pres">
      <dgm:prSet presAssocID="{470DD54E-AE91-42AF-AC54-DAE50400EBFF}" presName="spacer" presStyleCnt="0"/>
      <dgm:spPr/>
    </dgm:pt>
    <dgm:pt modelId="{E611E5AF-1152-49A7-B5AA-03E5C12EC312}" type="pres">
      <dgm:prSet presAssocID="{040F222F-4C5A-4588-A75A-2732A5A2B6D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98BC439-707D-4A38-8ABF-A340B0940BE5}" type="pres">
      <dgm:prSet presAssocID="{7F5CC86E-FB1C-4E9B-81D9-450AFAE71800}" presName="spacer" presStyleCnt="0"/>
      <dgm:spPr/>
    </dgm:pt>
    <dgm:pt modelId="{8BAF744F-7797-4D37-86CD-0A96FCF8864C}" type="pres">
      <dgm:prSet presAssocID="{756555FC-CFB3-42B9-BCD9-EB99C74EDC8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168717A-934D-4958-BE76-81054CFBA8DB}" type="pres">
      <dgm:prSet presAssocID="{B0137A01-040A-4C3D-AAF5-6526C9C9E134}" presName="spacer" presStyleCnt="0"/>
      <dgm:spPr/>
    </dgm:pt>
    <dgm:pt modelId="{82ADB05D-8D57-4D51-BC88-4BDCFFDEC285}" type="pres">
      <dgm:prSet presAssocID="{F70F95CF-3D5C-4DCD-8682-DCC8A319A21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D5A9E0A-1435-4F86-8DBB-3428223DE743}" srcId="{9EE2FD4D-3113-4876-B5DD-35710A813962}" destId="{040F222F-4C5A-4588-A75A-2732A5A2B6D0}" srcOrd="2" destOrd="0" parTransId="{BEBF2DED-7BEF-4DA1-B793-6C1B0F7614F1}" sibTransId="{7F5CC86E-FB1C-4E9B-81D9-450AFAE71800}"/>
    <dgm:cxn modelId="{0199C922-3389-4208-B702-119729F46323}" type="presOf" srcId="{040F222F-4C5A-4588-A75A-2732A5A2B6D0}" destId="{E611E5AF-1152-49A7-B5AA-03E5C12EC312}" srcOrd="0" destOrd="0" presId="urn:microsoft.com/office/officeart/2005/8/layout/vList2"/>
    <dgm:cxn modelId="{FA6A6762-03DC-4492-82D5-2BF08B71C7DD}" srcId="{9EE2FD4D-3113-4876-B5DD-35710A813962}" destId="{F70F95CF-3D5C-4DCD-8682-DCC8A319A213}" srcOrd="4" destOrd="0" parTransId="{6BBED2B4-F7B3-4673-9FCA-6F4D2FA4A1E9}" sibTransId="{04DE3764-7720-4097-90A3-D418AE874ADA}"/>
    <dgm:cxn modelId="{E9876B47-8EB3-4753-BB95-C315131BE2F1}" type="presOf" srcId="{9EE2FD4D-3113-4876-B5DD-35710A813962}" destId="{FF7687B8-CC7D-4B02-9A0B-26AAB827CE31}" srcOrd="0" destOrd="0" presId="urn:microsoft.com/office/officeart/2005/8/layout/vList2"/>
    <dgm:cxn modelId="{3C9C364C-035C-4D33-B025-AB594362F5B1}" type="presOf" srcId="{F70F95CF-3D5C-4DCD-8682-DCC8A319A213}" destId="{82ADB05D-8D57-4D51-BC88-4BDCFFDEC285}" srcOrd="0" destOrd="0" presId="urn:microsoft.com/office/officeart/2005/8/layout/vList2"/>
    <dgm:cxn modelId="{8156C54D-7337-41AF-9BA6-7B86B680B16C}" srcId="{9EE2FD4D-3113-4876-B5DD-35710A813962}" destId="{5F7BD22A-6E4A-4E9E-81F5-8667A1E8F65C}" srcOrd="1" destOrd="0" parTransId="{6AAC1BB1-BF14-4719-B677-2CB93A61DD7B}" sibTransId="{470DD54E-AE91-42AF-AC54-DAE50400EBFF}"/>
    <dgm:cxn modelId="{DE93DB51-22F4-410A-9484-9E43B9753505}" type="presOf" srcId="{5F7BD22A-6E4A-4E9E-81F5-8667A1E8F65C}" destId="{96AE2E2A-1E81-423A-A762-BDE8355EA5EA}" srcOrd="0" destOrd="0" presId="urn:microsoft.com/office/officeart/2005/8/layout/vList2"/>
    <dgm:cxn modelId="{8A778692-E756-41BE-BFF6-FF92BAE5D8F6}" srcId="{9EE2FD4D-3113-4876-B5DD-35710A813962}" destId="{9A180EC8-75FF-4ADA-8166-2B5B88F47B86}" srcOrd="0" destOrd="0" parTransId="{5995D4A5-B7C0-4B1C-AACF-1C522FC34215}" sibTransId="{F946C8E4-F209-44C4-84C7-6149BD24FD2D}"/>
    <dgm:cxn modelId="{6CE991C9-D4C8-4C07-B58D-3D8A6C3A2059}" type="presOf" srcId="{756555FC-CFB3-42B9-BCD9-EB99C74EDC80}" destId="{8BAF744F-7797-4D37-86CD-0A96FCF8864C}" srcOrd="0" destOrd="0" presId="urn:microsoft.com/office/officeart/2005/8/layout/vList2"/>
    <dgm:cxn modelId="{428476FE-7B32-4D95-A7A9-BA2272DC42B8}" srcId="{9EE2FD4D-3113-4876-B5DD-35710A813962}" destId="{756555FC-CFB3-42B9-BCD9-EB99C74EDC80}" srcOrd="3" destOrd="0" parTransId="{5CCC5937-F980-449D-9065-662F1EA620F1}" sibTransId="{B0137A01-040A-4C3D-AAF5-6526C9C9E134}"/>
    <dgm:cxn modelId="{619A46FF-6944-498F-80B0-794470B0EBB2}" type="presOf" srcId="{9A180EC8-75FF-4ADA-8166-2B5B88F47B86}" destId="{662F82C1-3FE4-40AC-A9ED-FD4D3A53D2CF}" srcOrd="0" destOrd="0" presId="urn:microsoft.com/office/officeart/2005/8/layout/vList2"/>
    <dgm:cxn modelId="{80150A90-8B0C-4370-9E90-FA15DA463E05}" type="presParOf" srcId="{FF7687B8-CC7D-4B02-9A0B-26AAB827CE31}" destId="{662F82C1-3FE4-40AC-A9ED-FD4D3A53D2CF}" srcOrd="0" destOrd="0" presId="urn:microsoft.com/office/officeart/2005/8/layout/vList2"/>
    <dgm:cxn modelId="{BBCD8B1D-9E83-4865-944A-3FD671EE8B52}" type="presParOf" srcId="{FF7687B8-CC7D-4B02-9A0B-26AAB827CE31}" destId="{87905FBF-9827-4FF4-80E3-2684821E10F0}" srcOrd="1" destOrd="0" presId="urn:microsoft.com/office/officeart/2005/8/layout/vList2"/>
    <dgm:cxn modelId="{7C21728F-4FBF-48F9-BFA7-B18AEB2985AA}" type="presParOf" srcId="{FF7687B8-CC7D-4B02-9A0B-26AAB827CE31}" destId="{96AE2E2A-1E81-423A-A762-BDE8355EA5EA}" srcOrd="2" destOrd="0" presId="urn:microsoft.com/office/officeart/2005/8/layout/vList2"/>
    <dgm:cxn modelId="{9DAD0BED-5574-42C8-BA9C-D07ECA7A77DA}" type="presParOf" srcId="{FF7687B8-CC7D-4B02-9A0B-26AAB827CE31}" destId="{E7911EF8-9A10-437E-BD91-B46163671B8B}" srcOrd="3" destOrd="0" presId="urn:microsoft.com/office/officeart/2005/8/layout/vList2"/>
    <dgm:cxn modelId="{06B0DA19-DFF8-4D96-BC05-1D74340BA665}" type="presParOf" srcId="{FF7687B8-CC7D-4B02-9A0B-26AAB827CE31}" destId="{E611E5AF-1152-49A7-B5AA-03E5C12EC312}" srcOrd="4" destOrd="0" presId="urn:microsoft.com/office/officeart/2005/8/layout/vList2"/>
    <dgm:cxn modelId="{465847B0-7D76-4054-B870-967B67B8B76F}" type="presParOf" srcId="{FF7687B8-CC7D-4B02-9A0B-26AAB827CE31}" destId="{398BC439-707D-4A38-8ABF-A340B0940BE5}" srcOrd="5" destOrd="0" presId="urn:microsoft.com/office/officeart/2005/8/layout/vList2"/>
    <dgm:cxn modelId="{ABABDC3B-3DA1-443E-A163-5E73B2341D5E}" type="presParOf" srcId="{FF7687B8-CC7D-4B02-9A0B-26AAB827CE31}" destId="{8BAF744F-7797-4D37-86CD-0A96FCF8864C}" srcOrd="6" destOrd="0" presId="urn:microsoft.com/office/officeart/2005/8/layout/vList2"/>
    <dgm:cxn modelId="{B786E2D2-A56B-4BC7-B2A9-C12CF5BC1C4A}" type="presParOf" srcId="{FF7687B8-CC7D-4B02-9A0B-26AAB827CE31}" destId="{0168717A-934D-4958-BE76-81054CFBA8DB}" srcOrd="7" destOrd="0" presId="urn:microsoft.com/office/officeart/2005/8/layout/vList2"/>
    <dgm:cxn modelId="{163DDD91-54A8-49F7-9C96-EE2BC701230A}" type="presParOf" srcId="{FF7687B8-CC7D-4B02-9A0B-26AAB827CE31}" destId="{82ADB05D-8D57-4D51-BC88-4BDCFFDEC28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 custT="1"/>
      <dgm:spPr/>
      <dgm:t>
        <a:bodyPr/>
        <a:lstStyle/>
        <a:p>
          <a:pPr algn="ctr"/>
          <a:r>
            <a:rPr lang="en-US" sz="4400" dirty="0"/>
            <a:t>MaaS</a:t>
          </a:r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89DD185F-09A4-492F-8B5C-39501EAB8014}">
      <dgm:prSet custT="1"/>
      <dgm:spPr/>
      <dgm:t>
        <a:bodyPr/>
        <a:lstStyle/>
        <a:p>
          <a:r>
            <a:rPr lang="en-US" sz="3200" dirty="0"/>
            <a:t>Financial Services</a:t>
          </a:r>
        </a:p>
      </dgm:t>
    </dgm:pt>
    <dgm:pt modelId="{E36D2912-6DE1-463D-B5EE-8AF4CE637C79}" type="parTrans" cxnId="{F0696C5B-561F-4B57-A0FD-DFC5D5CB92D2}">
      <dgm:prSet/>
      <dgm:spPr/>
      <dgm:t>
        <a:bodyPr/>
        <a:lstStyle/>
        <a:p>
          <a:endParaRPr lang="en-US"/>
        </a:p>
      </dgm:t>
    </dgm:pt>
    <dgm:pt modelId="{78FB226E-02EA-408C-B794-056787E37CA3}" type="sibTrans" cxnId="{F0696C5B-561F-4B57-A0FD-DFC5D5CB92D2}">
      <dgm:prSet/>
      <dgm:spPr/>
      <dgm:t>
        <a:bodyPr/>
        <a:lstStyle/>
        <a:p>
          <a:endParaRPr lang="en-US"/>
        </a:p>
      </dgm:t>
    </dgm:pt>
    <dgm:pt modelId="{D5222B1B-A04C-4563-B338-874C2978BCB9}">
      <dgm:prSet custT="1"/>
      <dgm:spPr/>
      <dgm:t>
        <a:bodyPr/>
        <a:lstStyle/>
        <a:p>
          <a:r>
            <a:rPr lang="en-US" sz="3200" dirty="0"/>
            <a:t>Customer Services </a:t>
          </a:r>
        </a:p>
      </dgm:t>
    </dgm:pt>
    <dgm:pt modelId="{EE807AF6-1EFF-498F-BBEE-7226CAFF2D02}" type="parTrans" cxnId="{E2231082-4F60-4ADB-A022-F6C5E68E7D3E}">
      <dgm:prSet/>
      <dgm:spPr/>
      <dgm:t>
        <a:bodyPr/>
        <a:lstStyle/>
        <a:p>
          <a:endParaRPr lang="en-US"/>
        </a:p>
      </dgm:t>
    </dgm:pt>
    <dgm:pt modelId="{B4CBB46C-337E-4053-A549-44B667B51BD3}" type="sibTrans" cxnId="{E2231082-4F60-4ADB-A022-F6C5E68E7D3E}">
      <dgm:prSet/>
      <dgm:spPr/>
      <dgm:t>
        <a:bodyPr/>
        <a:lstStyle/>
        <a:p>
          <a:endParaRPr lang="en-US"/>
        </a:p>
      </dgm:t>
    </dgm:pt>
    <dgm:pt modelId="{782CB4E8-DAA5-44CB-880F-9F30B6A4BBFB}">
      <dgm:prSet custT="1"/>
      <dgm:spPr/>
      <dgm:t>
        <a:bodyPr/>
        <a:lstStyle/>
        <a:p>
          <a:r>
            <a:rPr lang="en-US" sz="3200" dirty="0"/>
            <a:t>Innovation</a:t>
          </a:r>
        </a:p>
      </dgm:t>
    </dgm:pt>
    <dgm:pt modelId="{AA38E744-99C4-48F5-A264-465F106AB800}" type="parTrans" cxnId="{26C6C79E-B8A9-4878-865B-2FE96A65623C}">
      <dgm:prSet/>
      <dgm:spPr/>
      <dgm:t>
        <a:bodyPr/>
        <a:lstStyle/>
        <a:p>
          <a:endParaRPr lang="en-US"/>
        </a:p>
      </dgm:t>
    </dgm:pt>
    <dgm:pt modelId="{598A58AC-B632-4F4B-97FD-18127FADCAF6}" type="sibTrans" cxnId="{26C6C79E-B8A9-4878-865B-2FE96A65623C}">
      <dgm:prSet/>
      <dgm:spPr/>
      <dgm:t>
        <a:bodyPr/>
        <a:lstStyle/>
        <a:p>
          <a:endParaRPr lang="en-US"/>
        </a:p>
      </dgm:t>
    </dgm:pt>
    <dgm:pt modelId="{C5459D1B-5482-4134-8801-6B694F9EBD5A}">
      <dgm:prSet custT="1"/>
      <dgm:spPr/>
      <dgm:t>
        <a:bodyPr/>
        <a:lstStyle/>
        <a:p>
          <a:r>
            <a:rPr lang="en-US" sz="3200" dirty="0"/>
            <a:t>Member Organization</a:t>
          </a:r>
        </a:p>
      </dgm:t>
    </dgm:pt>
    <dgm:pt modelId="{C4AAE762-042E-45C5-9B90-E633053C8908}" type="parTrans" cxnId="{D0507B29-2713-4513-B649-CEF17B251B8D}">
      <dgm:prSet/>
      <dgm:spPr/>
      <dgm:t>
        <a:bodyPr/>
        <a:lstStyle/>
        <a:p>
          <a:endParaRPr lang="en-US"/>
        </a:p>
      </dgm:t>
    </dgm:pt>
    <dgm:pt modelId="{BE65B880-7CD0-4AC9-97CC-DFB75578DDFD}" type="sibTrans" cxnId="{D0507B29-2713-4513-B649-CEF17B251B8D}">
      <dgm:prSet/>
      <dgm:spPr/>
      <dgm:t>
        <a:bodyPr/>
        <a:lstStyle/>
        <a:p>
          <a:endParaRPr lang="en-US"/>
        </a:p>
      </dgm:t>
    </dgm:pt>
    <dgm:pt modelId="{31D53460-6B0B-4778-AC25-E4D330812F43}">
      <dgm:prSet custT="1"/>
      <dgm:spPr/>
      <dgm:t>
        <a:bodyPr/>
        <a:lstStyle/>
        <a:p>
          <a:r>
            <a:rPr lang="en-US" sz="3200" dirty="0"/>
            <a:t>Mobility Information</a:t>
          </a:r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FF7687B8-CC7D-4B02-9A0B-26AAB827CE3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28DF7A1C-E79D-437C-AF40-054562028572}" type="pres">
      <dgm:prSet presAssocID="{63F3BB08-821F-464B-A4A3-9BBC0071BFA8}" presName="parentText" presStyleLbl="node1" presStyleIdx="0" presStyleCnt="1" custAng="10800000" custFlipVert="1" custScaleY="95962" custLinFactNeighborY="-27348">
        <dgm:presLayoutVars>
          <dgm:chMax val="0"/>
          <dgm:bulletEnabled val="1"/>
        </dgm:presLayoutVars>
      </dgm:prSet>
      <dgm:spPr/>
    </dgm:pt>
    <dgm:pt modelId="{DE9DC4FB-8FC5-4609-BFAC-B4F4BD9B3016}" type="pres">
      <dgm:prSet presAssocID="{63F3BB08-821F-464B-A4A3-9BBC0071BF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80C0190B-1D1D-4653-948D-0034584C8E4E}" type="presOf" srcId="{782CB4E8-DAA5-44CB-880F-9F30B6A4BBFB}" destId="{DE9DC4FB-8FC5-4609-BFAC-B4F4BD9B3016}" srcOrd="0" destOrd="4" presId="urn:microsoft.com/office/officeart/2005/8/layout/vList2"/>
    <dgm:cxn modelId="{95378515-26D4-4B46-9177-931FFAAE4A87}" type="presOf" srcId="{31D53460-6B0B-4778-AC25-E4D330812F43}" destId="{DE9DC4FB-8FC5-4609-BFAC-B4F4BD9B3016}" srcOrd="0" destOrd="0" presId="urn:microsoft.com/office/officeart/2005/8/layout/vList2"/>
    <dgm:cxn modelId="{0AD3F718-D56E-4876-9E36-9C922E5BB30E}" type="presOf" srcId="{D5222B1B-A04C-4563-B338-874C2978BCB9}" destId="{DE9DC4FB-8FC5-4609-BFAC-B4F4BD9B3016}" srcOrd="0" destOrd="3" presId="urn:microsoft.com/office/officeart/2005/8/layout/vList2"/>
    <dgm:cxn modelId="{FBD4FB20-CD41-47C4-A41D-4EB31ECE252D}" srcId="{63F3BB08-821F-464B-A4A3-9BBC0071BFA8}" destId="{31D53460-6B0B-4778-AC25-E4D330812F43}" srcOrd="0" destOrd="0" parTransId="{E8EFA86E-48FA-486C-9E26-37D67E59BBB3}" sibTransId="{96434F18-DD19-40F5-A047-A96FF608C396}"/>
    <dgm:cxn modelId="{D0507B29-2713-4513-B649-CEF17B251B8D}" srcId="{63F3BB08-821F-464B-A4A3-9BBC0071BFA8}" destId="{C5459D1B-5482-4134-8801-6B694F9EBD5A}" srcOrd="1" destOrd="0" parTransId="{C4AAE762-042E-45C5-9B90-E633053C8908}" sibTransId="{BE65B880-7CD0-4AC9-97CC-DFB75578DDFD}"/>
    <dgm:cxn modelId="{2FF7F92A-2E8E-4B7E-A333-CD03CA32ADD8}" type="presOf" srcId="{9EE2FD4D-3113-4876-B5DD-35710A813962}" destId="{FF7687B8-CC7D-4B02-9A0B-26AAB827CE31}" srcOrd="0" destOrd="0" presId="urn:microsoft.com/office/officeart/2005/8/layout/vList2"/>
    <dgm:cxn modelId="{6BB6B933-A96C-4226-90C7-20123304603E}" type="presOf" srcId="{63F3BB08-821F-464B-A4A3-9BBC0071BFA8}" destId="{28DF7A1C-E79D-437C-AF40-054562028572}" srcOrd="0" destOrd="0" presId="urn:microsoft.com/office/officeart/2005/8/layout/vList2"/>
    <dgm:cxn modelId="{F0696C5B-561F-4B57-A0FD-DFC5D5CB92D2}" srcId="{63F3BB08-821F-464B-A4A3-9BBC0071BFA8}" destId="{89DD185F-09A4-492F-8B5C-39501EAB8014}" srcOrd="2" destOrd="0" parTransId="{E36D2912-6DE1-463D-B5EE-8AF4CE637C79}" sibTransId="{78FB226E-02EA-408C-B794-056787E37CA3}"/>
    <dgm:cxn modelId="{91C7686F-7D79-426D-A467-E5D01A89411E}" type="presOf" srcId="{C5459D1B-5482-4134-8801-6B694F9EBD5A}" destId="{DE9DC4FB-8FC5-4609-BFAC-B4F4BD9B3016}" srcOrd="0" destOrd="1" presId="urn:microsoft.com/office/officeart/2005/8/layout/vList2"/>
    <dgm:cxn modelId="{8330DC73-C372-4462-9FA5-4D46B7898DFA}" type="presOf" srcId="{89DD185F-09A4-492F-8B5C-39501EAB8014}" destId="{DE9DC4FB-8FC5-4609-BFAC-B4F4BD9B3016}" srcOrd="0" destOrd="2" presId="urn:microsoft.com/office/officeart/2005/8/layout/vList2"/>
    <dgm:cxn modelId="{E2231082-4F60-4ADB-A022-F6C5E68E7D3E}" srcId="{63F3BB08-821F-464B-A4A3-9BBC0071BFA8}" destId="{D5222B1B-A04C-4563-B338-874C2978BCB9}" srcOrd="3" destOrd="0" parTransId="{EE807AF6-1EFF-498F-BBEE-7226CAFF2D02}" sibTransId="{B4CBB46C-337E-4053-A549-44B667B51BD3}"/>
    <dgm:cxn modelId="{26C6C79E-B8A9-4878-865B-2FE96A65623C}" srcId="{63F3BB08-821F-464B-A4A3-9BBC0071BFA8}" destId="{782CB4E8-DAA5-44CB-880F-9F30B6A4BBFB}" srcOrd="4" destOrd="0" parTransId="{AA38E744-99C4-48F5-A264-465F106AB800}" sibTransId="{598A58AC-B632-4F4B-97FD-18127FADCAF6}"/>
    <dgm:cxn modelId="{67EE9364-48C0-4A1A-AD2B-FC695DC6645C}" type="presParOf" srcId="{FF7687B8-CC7D-4B02-9A0B-26AAB827CE31}" destId="{28DF7A1C-E79D-437C-AF40-054562028572}" srcOrd="0" destOrd="0" presId="urn:microsoft.com/office/officeart/2005/8/layout/vList2"/>
    <dgm:cxn modelId="{347FBF12-ADA9-4842-88A3-1C986C91AD72}" type="presParOf" srcId="{FF7687B8-CC7D-4B02-9A0B-26AAB827CE31}" destId="{DE9DC4FB-8FC5-4609-BFAC-B4F4BD9B301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 custT="1"/>
      <dgm:spPr/>
      <dgm:t>
        <a:bodyPr/>
        <a:lstStyle/>
        <a:p>
          <a:pPr algn="ctr"/>
          <a:r>
            <a:rPr lang="en-US" sz="4400" dirty="0" err="1"/>
            <a:t>MaaS</a:t>
          </a:r>
          <a:r>
            <a:rPr lang="en-US" sz="4400" dirty="0"/>
            <a:t> Phase 1</a:t>
          </a:r>
        </a:p>
        <a:p>
          <a:pPr algn="ctr"/>
          <a:r>
            <a:rPr lang="en-US" sz="3600" dirty="0"/>
            <a:t>Building Blocks </a:t>
          </a:r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D5222B1B-A04C-4563-B338-874C2978BCB9}">
      <dgm:prSet custT="1"/>
      <dgm:spPr/>
      <dgm:t>
        <a:bodyPr/>
        <a:lstStyle/>
        <a:p>
          <a:r>
            <a:rPr lang="en-US" sz="2800" dirty="0"/>
            <a:t>Multi-Modal Customer Service </a:t>
          </a:r>
        </a:p>
      </dgm:t>
    </dgm:pt>
    <dgm:pt modelId="{EE807AF6-1EFF-498F-BBEE-7226CAFF2D02}" type="parTrans" cxnId="{E2231082-4F60-4ADB-A022-F6C5E68E7D3E}">
      <dgm:prSet/>
      <dgm:spPr/>
      <dgm:t>
        <a:bodyPr/>
        <a:lstStyle/>
        <a:p>
          <a:endParaRPr lang="en-US"/>
        </a:p>
      </dgm:t>
    </dgm:pt>
    <dgm:pt modelId="{B4CBB46C-337E-4053-A549-44B667B51BD3}" type="sibTrans" cxnId="{E2231082-4F60-4ADB-A022-F6C5E68E7D3E}">
      <dgm:prSet/>
      <dgm:spPr/>
      <dgm:t>
        <a:bodyPr/>
        <a:lstStyle/>
        <a:p>
          <a:endParaRPr lang="en-US"/>
        </a:p>
      </dgm:t>
    </dgm:pt>
    <dgm:pt modelId="{C5459D1B-5482-4134-8801-6B694F9EBD5A}">
      <dgm:prSet custT="1"/>
      <dgm:spPr/>
      <dgm:t>
        <a:bodyPr/>
        <a:lstStyle/>
        <a:p>
          <a:r>
            <a:rPr lang="en-US" sz="2800" dirty="0"/>
            <a:t>Rural Mobility Services</a:t>
          </a:r>
        </a:p>
      </dgm:t>
    </dgm:pt>
    <dgm:pt modelId="{C4AAE762-042E-45C5-9B90-E633053C8908}" type="parTrans" cxnId="{D0507B29-2713-4513-B649-CEF17B251B8D}">
      <dgm:prSet/>
      <dgm:spPr/>
      <dgm:t>
        <a:bodyPr/>
        <a:lstStyle/>
        <a:p>
          <a:endParaRPr lang="en-US"/>
        </a:p>
      </dgm:t>
    </dgm:pt>
    <dgm:pt modelId="{BE65B880-7CD0-4AC9-97CC-DFB75578DDFD}" type="sibTrans" cxnId="{D0507B29-2713-4513-B649-CEF17B251B8D}">
      <dgm:prSet/>
      <dgm:spPr/>
      <dgm:t>
        <a:bodyPr/>
        <a:lstStyle/>
        <a:p>
          <a:endParaRPr lang="en-US"/>
        </a:p>
      </dgm:t>
    </dgm:pt>
    <dgm:pt modelId="{31D53460-6B0B-4778-AC25-E4D330812F43}">
      <dgm:prSet custT="1"/>
      <dgm:spPr/>
      <dgm:t>
        <a:bodyPr/>
        <a:lstStyle/>
        <a:p>
          <a:r>
            <a:rPr lang="en-US" sz="2800" dirty="0"/>
            <a:t>Multi-Modal Trip Planning</a:t>
          </a:r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FF7687B8-CC7D-4B02-9A0B-26AAB827CE3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28DF7A1C-E79D-437C-AF40-054562028572}" type="pres">
      <dgm:prSet presAssocID="{63F3BB08-821F-464B-A4A3-9BBC0071BFA8}" presName="parentText" presStyleLbl="node1" presStyleIdx="0" presStyleCnt="1" custAng="10800000" custFlipVert="1" custScaleY="95962" custLinFactNeighborX="11067" custLinFactNeighborY="-27398">
        <dgm:presLayoutVars>
          <dgm:chMax val="0"/>
          <dgm:bulletEnabled val="1"/>
        </dgm:presLayoutVars>
      </dgm:prSet>
      <dgm:spPr/>
    </dgm:pt>
    <dgm:pt modelId="{DE9DC4FB-8FC5-4609-BFAC-B4F4BD9B3016}" type="pres">
      <dgm:prSet presAssocID="{63F3BB08-821F-464B-A4A3-9BBC0071BF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95378515-26D4-4B46-9177-931FFAAE4A87}" type="presOf" srcId="{31D53460-6B0B-4778-AC25-E4D330812F43}" destId="{DE9DC4FB-8FC5-4609-BFAC-B4F4BD9B3016}" srcOrd="0" destOrd="0" presId="urn:microsoft.com/office/officeart/2005/8/layout/vList2"/>
    <dgm:cxn modelId="{0AD3F718-D56E-4876-9E36-9C922E5BB30E}" type="presOf" srcId="{D5222B1B-A04C-4563-B338-874C2978BCB9}" destId="{DE9DC4FB-8FC5-4609-BFAC-B4F4BD9B3016}" srcOrd="0" destOrd="2" presId="urn:microsoft.com/office/officeart/2005/8/layout/vList2"/>
    <dgm:cxn modelId="{FBD4FB20-CD41-47C4-A41D-4EB31ECE252D}" srcId="{63F3BB08-821F-464B-A4A3-9BBC0071BFA8}" destId="{31D53460-6B0B-4778-AC25-E4D330812F43}" srcOrd="0" destOrd="0" parTransId="{E8EFA86E-48FA-486C-9E26-37D67E59BBB3}" sibTransId="{96434F18-DD19-40F5-A047-A96FF608C396}"/>
    <dgm:cxn modelId="{D0507B29-2713-4513-B649-CEF17B251B8D}" srcId="{63F3BB08-821F-464B-A4A3-9BBC0071BFA8}" destId="{C5459D1B-5482-4134-8801-6B694F9EBD5A}" srcOrd="1" destOrd="0" parTransId="{C4AAE762-042E-45C5-9B90-E633053C8908}" sibTransId="{BE65B880-7CD0-4AC9-97CC-DFB75578DDFD}"/>
    <dgm:cxn modelId="{2FF7F92A-2E8E-4B7E-A333-CD03CA32ADD8}" type="presOf" srcId="{9EE2FD4D-3113-4876-B5DD-35710A813962}" destId="{FF7687B8-CC7D-4B02-9A0B-26AAB827CE31}" srcOrd="0" destOrd="0" presId="urn:microsoft.com/office/officeart/2005/8/layout/vList2"/>
    <dgm:cxn modelId="{6BB6B933-A96C-4226-90C7-20123304603E}" type="presOf" srcId="{63F3BB08-821F-464B-A4A3-9BBC0071BFA8}" destId="{28DF7A1C-E79D-437C-AF40-054562028572}" srcOrd="0" destOrd="0" presId="urn:microsoft.com/office/officeart/2005/8/layout/vList2"/>
    <dgm:cxn modelId="{91C7686F-7D79-426D-A467-E5D01A89411E}" type="presOf" srcId="{C5459D1B-5482-4134-8801-6B694F9EBD5A}" destId="{DE9DC4FB-8FC5-4609-BFAC-B4F4BD9B3016}" srcOrd="0" destOrd="1" presId="urn:microsoft.com/office/officeart/2005/8/layout/vList2"/>
    <dgm:cxn modelId="{E2231082-4F60-4ADB-A022-F6C5E68E7D3E}" srcId="{63F3BB08-821F-464B-A4A3-9BBC0071BFA8}" destId="{D5222B1B-A04C-4563-B338-874C2978BCB9}" srcOrd="2" destOrd="0" parTransId="{EE807AF6-1EFF-498F-BBEE-7226CAFF2D02}" sibTransId="{B4CBB46C-337E-4053-A549-44B667B51BD3}"/>
    <dgm:cxn modelId="{67EE9364-48C0-4A1A-AD2B-FC695DC6645C}" type="presParOf" srcId="{FF7687B8-CC7D-4B02-9A0B-26AAB827CE31}" destId="{28DF7A1C-E79D-437C-AF40-054562028572}" srcOrd="0" destOrd="0" presId="urn:microsoft.com/office/officeart/2005/8/layout/vList2"/>
    <dgm:cxn modelId="{347FBF12-ADA9-4842-88A3-1C986C91AD72}" type="presParOf" srcId="{FF7687B8-CC7D-4B02-9A0B-26AAB827CE31}" destId="{DE9DC4FB-8FC5-4609-BFAC-B4F4BD9B301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 custT="1"/>
      <dgm:spPr/>
      <dgm:t>
        <a:bodyPr/>
        <a:lstStyle/>
        <a:p>
          <a:pPr algn="ctr"/>
          <a:r>
            <a:rPr lang="en-US" sz="4400"/>
            <a:t>Multi-Modal Trip Planning </a:t>
          </a:r>
          <a:endParaRPr lang="en-US" sz="4400" dirty="0"/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31D53460-6B0B-4778-AC25-E4D330812F43}">
      <dgm:prSet custT="1"/>
      <dgm:spPr/>
      <dgm:t>
        <a:bodyPr/>
        <a:lstStyle/>
        <a:p>
          <a:r>
            <a:rPr lang="en-US" sz="2800" dirty="0"/>
            <a:t>Intercounty Bus Services</a:t>
          </a:r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CCFC1B6F-05BD-411A-900C-331634E383D0}">
      <dgm:prSet phldrT="[Text]" custT="1"/>
      <dgm:spPr/>
      <dgm:t>
        <a:bodyPr/>
        <a:lstStyle/>
        <a:p>
          <a:r>
            <a:rPr lang="en-US" sz="2400" dirty="0"/>
            <a:t>Bus routes from three counties connect with TCAT.</a:t>
          </a:r>
        </a:p>
      </dgm:t>
    </dgm:pt>
    <dgm:pt modelId="{A5AEF70B-3904-46AA-90D4-B40C484783DB}" type="parTrans" cxnId="{01CAAD62-DCAC-4081-8908-280EB3B80D50}">
      <dgm:prSet/>
      <dgm:spPr/>
      <dgm:t>
        <a:bodyPr/>
        <a:lstStyle/>
        <a:p>
          <a:endParaRPr lang="en-US"/>
        </a:p>
      </dgm:t>
    </dgm:pt>
    <dgm:pt modelId="{E4553C09-BCDC-42B1-955C-9EAD09040FDB}" type="sibTrans" cxnId="{01CAAD62-DCAC-4081-8908-280EB3B80D50}">
      <dgm:prSet/>
      <dgm:spPr/>
      <dgm:t>
        <a:bodyPr/>
        <a:lstStyle/>
        <a:p>
          <a:endParaRPr lang="en-US"/>
        </a:p>
      </dgm:t>
    </dgm:pt>
    <dgm:pt modelId="{C52B01DD-F760-460F-9248-BCAD24C4F51F}">
      <dgm:prSet phldrT="[Text]" custT="1"/>
      <dgm:spPr/>
      <dgm:t>
        <a:bodyPr/>
        <a:lstStyle/>
        <a:p>
          <a:r>
            <a:rPr lang="en-US" sz="2800" dirty="0"/>
            <a:t>Shared-Use Services</a:t>
          </a:r>
        </a:p>
      </dgm:t>
    </dgm:pt>
    <dgm:pt modelId="{794B397A-180E-40E9-B371-0D627D432C29}" type="parTrans" cxnId="{66C7D436-9706-491F-8784-4F0FA95A33AE}">
      <dgm:prSet/>
      <dgm:spPr/>
      <dgm:t>
        <a:bodyPr/>
        <a:lstStyle/>
        <a:p>
          <a:endParaRPr lang="en-US"/>
        </a:p>
      </dgm:t>
    </dgm:pt>
    <dgm:pt modelId="{93CB25FA-3FCB-4AA7-B865-5BAEFFD84467}" type="sibTrans" cxnId="{66C7D436-9706-491F-8784-4F0FA95A33AE}">
      <dgm:prSet/>
      <dgm:spPr/>
      <dgm:t>
        <a:bodyPr/>
        <a:lstStyle/>
        <a:p>
          <a:endParaRPr lang="en-US"/>
        </a:p>
      </dgm:t>
    </dgm:pt>
    <dgm:pt modelId="{82ADFB3F-5FDE-4CEC-8421-12AD8C23B841}">
      <dgm:prSet phldrT="[Text]" custT="1"/>
      <dgm:spPr/>
      <dgm:t>
        <a:bodyPr/>
        <a:lstStyle/>
        <a:p>
          <a:r>
            <a:rPr lang="en-US" sz="2400" dirty="0"/>
            <a:t>Ithaca Carshare</a:t>
          </a:r>
        </a:p>
      </dgm:t>
    </dgm:pt>
    <dgm:pt modelId="{58C41760-11EF-477E-9400-8DBC8F6E6E47}" type="parTrans" cxnId="{14AC3D18-28AD-4644-8E2E-AABC799BBA06}">
      <dgm:prSet/>
      <dgm:spPr/>
      <dgm:t>
        <a:bodyPr/>
        <a:lstStyle/>
        <a:p>
          <a:endParaRPr lang="en-US"/>
        </a:p>
      </dgm:t>
    </dgm:pt>
    <dgm:pt modelId="{E01EF6EA-1BA2-4BCA-ACD3-1A0D2A3770FC}" type="sibTrans" cxnId="{14AC3D18-28AD-4644-8E2E-AABC799BBA06}">
      <dgm:prSet/>
      <dgm:spPr/>
      <dgm:t>
        <a:bodyPr/>
        <a:lstStyle/>
        <a:p>
          <a:endParaRPr lang="en-US"/>
        </a:p>
      </dgm:t>
    </dgm:pt>
    <dgm:pt modelId="{6B5B5618-063D-494B-9427-93464F106182}">
      <dgm:prSet phldrT="[Text]" custT="1"/>
      <dgm:spPr/>
      <dgm:t>
        <a:bodyPr/>
        <a:lstStyle/>
        <a:p>
          <a:r>
            <a:rPr lang="en-US" sz="2400" dirty="0"/>
            <a:t>Lime</a:t>
          </a:r>
        </a:p>
      </dgm:t>
    </dgm:pt>
    <dgm:pt modelId="{157217A3-BB81-41C1-9313-32C8310FE0CD}" type="parTrans" cxnId="{977A6CDF-50ED-4592-B2D6-6089B3E32B59}">
      <dgm:prSet/>
      <dgm:spPr/>
      <dgm:t>
        <a:bodyPr/>
        <a:lstStyle/>
        <a:p>
          <a:endParaRPr lang="en-US"/>
        </a:p>
      </dgm:t>
    </dgm:pt>
    <dgm:pt modelId="{5DFB63B2-A139-443D-98EA-FFA007C2A8DC}" type="sibTrans" cxnId="{977A6CDF-50ED-4592-B2D6-6089B3E32B59}">
      <dgm:prSet/>
      <dgm:spPr/>
      <dgm:t>
        <a:bodyPr/>
        <a:lstStyle/>
        <a:p>
          <a:endParaRPr lang="en-US"/>
        </a:p>
      </dgm:t>
    </dgm:pt>
    <dgm:pt modelId="{B8B73BEE-52D4-49F9-91D5-647197D0D603}">
      <dgm:prSet phldrT="[Text]" custT="1"/>
      <dgm:spPr/>
      <dgm:t>
        <a:bodyPr/>
        <a:lstStyle/>
        <a:p>
          <a:r>
            <a:rPr lang="en-US" sz="2400" dirty="0"/>
            <a:t>Taxi</a:t>
          </a:r>
        </a:p>
      </dgm:t>
    </dgm:pt>
    <dgm:pt modelId="{BFE9784A-84A5-4244-B261-09DF5AB123EB}" type="parTrans" cxnId="{93FFCA57-5C56-4017-817A-D183A54503AB}">
      <dgm:prSet/>
      <dgm:spPr/>
      <dgm:t>
        <a:bodyPr/>
        <a:lstStyle/>
        <a:p>
          <a:endParaRPr lang="en-US"/>
        </a:p>
      </dgm:t>
    </dgm:pt>
    <dgm:pt modelId="{A8E0373C-BC88-486B-882D-D39F74165AE4}" type="sibTrans" cxnId="{93FFCA57-5C56-4017-817A-D183A54503AB}">
      <dgm:prSet/>
      <dgm:spPr/>
      <dgm:t>
        <a:bodyPr/>
        <a:lstStyle/>
        <a:p>
          <a:endParaRPr lang="en-US"/>
        </a:p>
      </dgm:t>
    </dgm:pt>
    <dgm:pt modelId="{33964662-A0DE-4B1D-B94B-65FA34DE6F41}">
      <dgm:prSet phldrT="[Text]" custT="1"/>
      <dgm:spPr/>
      <dgm:t>
        <a:bodyPr/>
        <a:lstStyle/>
        <a:p>
          <a:r>
            <a:rPr lang="en-US" sz="2400" dirty="0"/>
            <a:t>TNC’s (Lyft &amp; Uber)</a:t>
          </a:r>
        </a:p>
      </dgm:t>
    </dgm:pt>
    <dgm:pt modelId="{E36293A2-79DE-49B4-BF33-F47AB231F5DD}" type="parTrans" cxnId="{6F8A5BB5-C127-40A8-A1CF-2CAB3726EB41}">
      <dgm:prSet/>
      <dgm:spPr/>
      <dgm:t>
        <a:bodyPr/>
        <a:lstStyle/>
        <a:p>
          <a:endParaRPr lang="en-US"/>
        </a:p>
      </dgm:t>
    </dgm:pt>
    <dgm:pt modelId="{7C5F8384-CBF7-4437-A963-2E0B834D33BF}" type="sibTrans" cxnId="{6F8A5BB5-C127-40A8-A1CF-2CAB3726EB41}">
      <dgm:prSet/>
      <dgm:spPr/>
      <dgm:t>
        <a:bodyPr/>
        <a:lstStyle/>
        <a:p>
          <a:endParaRPr lang="en-US"/>
        </a:p>
      </dgm:t>
    </dgm:pt>
    <dgm:pt modelId="{53342B22-178B-4FA2-8304-AC3E31E85491}">
      <dgm:prSet phldrT="[Text]" custT="1"/>
      <dgm:spPr/>
      <dgm:t>
        <a:bodyPr/>
        <a:lstStyle/>
        <a:p>
          <a:r>
            <a:rPr lang="en-US" sz="2400" dirty="0"/>
            <a:t>Paratransit (Gadabout)</a:t>
          </a:r>
        </a:p>
      </dgm:t>
    </dgm:pt>
    <dgm:pt modelId="{F2BB20F6-3D5C-4935-9C27-058E8C7FB302}" type="parTrans" cxnId="{3C507D89-152C-4996-B58C-E7FA146461F3}">
      <dgm:prSet/>
      <dgm:spPr/>
      <dgm:t>
        <a:bodyPr/>
        <a:lstStyle/>
        <a:p>
          <a:endParaRPr lang="en-US"/>
        </a:p>
      </dgm:t>
    </dgm:pt>
    <dgm:pt modelId="{F8AF1C09-9E70-4E47-B3B0-8EE8F3C39273}" type="sibTrans" cxnId="{3C507D89-152C-4996-B58C-E7FA146461F3}">
      <dgm:prSet/>
      <dgm:spPr/>
      <dgm:t>
        <a:bodyPr/>
        <a:lstStyle/>
        <a:p>
          <a:endParaRPr lang="en-US"/>
        </a:p>
      </dgm:t>
    </dgm:pt>
    <dgm:pt modelId="{FF7687B8-CC7D-4B02-9A0B-26AAB827CE3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28DF7A1C-E79D-437C-AF40-054562028572}" type="pres">
      <dgm:prSet presAssocID="{63F3BB08-821F-464B-A4A3-9BBC0071BFA8}" presName="parentText" presStyleLbl="node1" presStyleIdx="0" presStyleCnt="1" custAng="10800000" custFlipVert="1" custScaleY="95962" custLinFactNeighborY="-27348">
        <dgm:presLayoutVars>
          <dgm:chMax val="0"/>
          <dgm:bulletEnabled val="1"/>
        </dgm:presLayoutVars>
      </dgm:prSet>
      <dgm:spPr/>
    </dgm:pt>
    <dgm:pt modelId="{DE9DC4FB-8FC5-4609-BFAC-B4F4BD9B3016}" type="pres">
      <dgm:prSet presAssocID="{63F3BB08-821F-464B-A4A3-9BBC0071BF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14AC3D18-28AD-4644-8E2E-AABC799BBA06}" srcId="{C52B01DD-F760-460F-9248-BCAD24C4F51F}" destId="{82ADFB3F-5FDE-4CEC-8421-12AD8C23B841}" srcOrd="0" destOrd="0" parTransId="{58C41760-11EF-477E-9400-8DBC8F6E6E47}" sibTransId="{E01EF6EA-1BA2-4BCA-ACD3-1A0D2A3770FC}"/>
    <dgm:cxn modelId="{EFE80D1F-72ED-4C56-B490-1B7709607CC9}" type="presOf" srcId="{53342B22-178B-4FA2-8304-AC3E31E85491}" destId="{DE9DC4FB-8FC5-4609-BFAC-B4F4BD9B3016}" srcOrd="0" destOrd="5" presId="urn:microsoft.com/office/officeart/2005/8/layout/vList2"/>
    <dgm:cxn modelId="{FBD4FB20-CD41-47C4-A41D-4EB31ECE252D}" srcId="{63F3BB08-821F-464B-A4A3-9BBC0071BFA8}" destId="{31D53460-6B0B-4778-AC25-E4D330812F43}" srcOrd="0" destOrd="0" parTransId="{E8EFA86E-48FA-486C-9E26-37D67E59BBB3}" sibTransId="{96434F18-DD19-40F5-A047-A96FF608C396}"/>
    <dgm:cxn modelId="{66C7D436-9706-491F-8784-4F0FA95A33AE}" srcId="{63F3BB08-821F-464B-A4A3-9BBC0071BFA8}" destId="{C52B01DD-F760-460F-9248-BCAD24C4F51F}" srcOrd="1" destOrd="0" parTransId="{794B397A-180E-40E9-B371-0D627D432C29}" sibTransId="{93CB25FA-3FCB-4AA7-B865-5BAEFFD84467}"/>
    <dgm:cxn modelId="{01CAAD62-DCAC-4081-8908-280EB3B80D50}" srcId="{31D53460-6B0B-4778-AC25-E4D330812F43}" destId="{CCFC1B6F-05BD-411A-900C-331634E383D0}" srcOrd="0" destOrd="0" parTransId="{A5AEF70B-3904-46AA-90D4-B40C484783DB}" sibTransId="{E4553C09-BCDC-42B1-955C-9EAD09040FDB}"/>
    <dgm:cxn modelId="{E9876B47-8EB3-4753-BB95-C315131BE2F1}" type="presOf" srcId="{9EE2FD4D-3113-4876-B5DD-35710A813962}" destId="{FF7687B8-CC7D-4B02-9A0B-26AAB827CE31}" srcOrd="0" destOrd="0" presId="urn:microsoft.com/office/officeart/2005/8/layout/vList2"/>
    <dgm:cxn modelId="{7EFE4E6D-E5B7-4C02-9039-076AA7CA2BEF}" type="presOf" srcId="{B8B73BEE-52D4-49F9-91D5-647197D0D603}" destId="{DE9DC4FB-8FC5-4609-BFAC-B4F4BD9B3016}" srcOrd="0" destOrd="6" presId="urn:microsoft.com/office/officeart/2005/8/layout/vList2"/>
    <dgm:cxn modelId="{93FFCA57-5C56-4017-817A-D183A54503AB}" srcId="{C52B01DD-F760-460F-9248-BCAD24C4F51F}" destId="{B8B73BEE-52D4-49F9-91D5-647197D0D603}" srcOrd="3" destOrd="0" parTransId="{BFE9784A-84A5-4244-B261-09DF5AB123EB}" sibTransId="{A8E0373C-BC88-486B-882D-D39F74165AE4}"/>
    <dgm:cxn modelId="{0572BB80-491C-49C7-B0DC-49AABB7F2126}" type="presOf" srcId="{33964662-A0DE-4B1D-B94B-65FA34DE6F41}" destId="{DE9DC4FB-8FC5-4609-BFAC-B4F4BD9B3016}" srcOrd="0" destOrd="7" presId="urn:microsoft.com/office/officeart/2005/8/layout/vList2"/>
    <dgm:cxn modelId="{3C507D89-152C-4996-B58C-E7FA146461F3}" srcId="{C52B01DD-F760-460F-9248-BCAD24C4F51F}" destId="{53342B22-178B-4FA2-8304-AC3E31E85491}" srcOrd="2" destOrd="0" parTransId="{F2BB20F6-3D5C-4935-9C27-058E8C7FB302}" sibTransId="{F8AF1C09-9E70-4E47-B3B0-8EE8F3C39273}"/>
    <dgm:cxn modelId="{6F8A5BB5-C127-40A8-A1CF-2CAB3726EB41}" srcId="{C52B01DD-F760-460F-9248-BCAD24C4F51F}" destId="{33964662-A0DE-4B1D-B94B-65FA34DE6F41}" srcOrd="4" destOrd="0" parTransId="{E36293A2-79DE-49B4-BF33-F47AB231F5DD}" sibTransId="{7C5F8384-CBF7-4437-A963-2E0B834D33BF}"/>
    <dgm:cxn modelId="{06DCFBC0-35D7-4EE2-90E2-218320ADFBB6}" type="presOf" srcId="{63F3BB08-821F-464B-A4A3-9BBC0071BFA8}" destId="{28DF7A1C-E79D-437C-AF40-054562028572}" srcOrd="0" destOrd="0" presId="urn:microsoft.com/office/officeart/2005/8/layout/vList2"/>
    <dgm:cxn modelId="{868650CB-39AD-4A66-90C9-4784C6548DBC}" type="presOf" srcId="{82ADFB3F-5FDE-4CEC-8421-12AD8C23B841}" destId="{DE9DC4FB-8FC5-4609-BFAC-B4F4BD9B3016}" srcOrd="0" destOrd="3" presId="urn:microsoft.com/office/officeart/2005/8/layout/vList2"/>
    <dgm:cxn modelId="{E311B5D6-A0E7-487D-8153-CEBAACF6A3D2}" type="presOf" srcId="{C52B01DD-F760-460F-9248-BCAD24C4F51F}" destId="{DE9DC4FB-8FC5-4609-BFAC-B4F4BD9B3016}" srcOrd="0" destOrd="2" presId="urn:microsoft.com/office/officeart/2005/8/layout/vList2"/>
    <dgm:cxn modelId="{72DAF3DC-32BF-4D2F-8F7A-C8B85D345D0E}" type="presOf" srcId="{CCFC1B6F-05BD-411A-900C-331634E383D0}" destId="{DE9DC4FB-8FC5-4609-BFAC-B4F4BD9B3016}" srcOrd="0" destOrd="1" presId="urn:microsoft.com/office/officeart/2005/8/layout/vList2"/>
    <dgm:cxn modelId="{DC99D5DD-795B-4660-8062-97B6C875F22A}" type="presOf" srcId="{31D53460-6B0B-4778-AC25-E4D330812F43}" destId="{DE9DC4FB-8FC5-4609-BFAC-B4F4BD9B3016}" srcOrd="0" destOrd="0" presId="urn:microsoft.com/office/officeart/2005/8/layout/vList2"/>
    <dgm:cxn modelId="{977A6CDF-50ED-4592-B2D6-6089B3E32B59}" srcId="{C52B01DD-F760-460F-9248-BCAD24C4F51F}" destId="{6B5B5618-063D-494B-9427-93464F106182}" srcOrd="1" destOrd="0" parTransId="{157217A3-BB81-41C1-9313-32C8310FE0CD}" sibTransId="{5DFB63B2-A139-443D-98EA-FFA007C2A8DC}"/>
    <dgm:cxn modelId="{69672DFF-C1B0-4016-A4F0-1165EF91BD8C}" type="presOf" srcId="{6B5B5618-063D-494B-9427-93464F106182}" destId="{DE9DC4FB-8FC5-4609-BFAC-B4F4BD9B3016}" srcOrd="0" destOrd="4" presId="urn:microsoft.com/office/officeart/2005/8/layout/vList2"/>
    <dgm:cxn modelId="{D1DA8116-92DE-40D2-9D01-4989ACF16A0E}" type="presParOf" srcId="{FF7687B8-CC7D-4B02-9A0B-26AAB827CE31}" destId="{28DF7A1C-E79D-437C-AF40-054562028572}" srcOrd="0" destOrd="0" presId="urn:microsoft.com/office/officeart/2005/8/layout/vList2"/>
    <dgm:cxn modelId="{853B46B3-0B97-404F-9716-08E3C0E92ADD}" type="presParOf" srcId="{FF7687B8-CC7D-4B02-9A0B-26AAB827CE31}" destId="{DE9DC4FB-8FC5-4609-BFAC-B4F4BD9B301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 custT="1"/>
      <dgm:spPr/>
      <dgm:t>
        <a:bodyPr/>
        <a:lstStyle/>
        <a:p>
          <a:pPr algn="ctr"/>
          <a:r>
            <a:rPr lang="en-US" sz="3600" dirty="0"/>
            <a:t>Increase Supply of Rural Mobility Services</a:t>
          </a:r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31D53460-6B0B-4778-AC25-E4D330812F43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en-US" sz="2400" dirty="0"/>
            <a:t>TCAT First/Last Mile Service Pilot (T-Connect) </a:t>
          </a:r>
          <a:endParaRPr lang="en-US" sz="2800" dirty="0"/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5A38339C-4DB6-4559-A67F-DE8E92C3423A}">
      <dgm:prSet phldrT="[Text]" custT="1"/>
      <dgm:spPr/>
      <dgm:t>
        <a:bodyPr/>
        <a:lstStyle/>
        <a:p>
          <a:pPr algn="l">
            <a:buFont typeface="+mj-lt"/>
            <a:buAutoNum type="arabicPeriod"/>
          </a:pPr>
          <a:r>
            <a:rPr lang="en-US" sz="2400" dirty="0"/>
            <a:t>Nine Volunteer Transportation Services </a:t>
          </a:r>
        </a:p>
      </dgm:t>
    </dgm:pt>
    <dgm:pt modelId="{D02A65EE-9425-409B-8ACA-19F6A99FB5FF}" type="parTrans" cxnId="{FF76E0F8-77D0-4192-B062-156B2B7CCFA3}">
      <dgm:prSet/>
      <dgm:spPr/>
      <dgm:t>
        <a:bodyPr/>
        <a:lstStyle/>
        <a:p>
          <a:endParaRPr lang="en-US"/>
        </a:p>
      </dgm:t>
    </dgm:pt>
    <dgm:pt modelId="{ABDB0D16-160C-414C-A3F4-1886CAD37D0A}" type="sibTrans" cxnId="{FF76E0F8-77D0-4192-B062-156B2B7CCFA3}">
      <dgm:prSet/>
      <dgm:spPr/>
      <dgm:t>
        <a:bodyPr/>
        <a:lstStyle/>
        <a:p>
          <a:endParaRPr lang="en-US"/>
        </a:p>
      </dgm:t>
    </dgm:pt>
    <dgm:pt modelId="{310B61E5-0D9B-4862-B747-22B048A4FADC}">
      <dgm:prSet phldrT="[Text]" custT="1"/>
      <dgm:spPr/>
      <dgm:t>
        <a:bodyPr/>
        <a:lstStyle/>
        <a:p>
          <a:pPr algn="l">
            <a:buFont typeface="+mj-lt"/>
            <a:buAutoNum type="arabicPeriod"/>
          </a:pPr>
          <a:r>
            <a:rPr lang="en-US" sz="2400" dirty="0"/>
            <a:t>Rideshare (Carpooling)    </a:t>
          </a:r>
          <a:br>
            <a:rPr lang="en-US" sz="2400" dirty="0"/>
          </a:br>
          <a:endParaRPr lang="en-US" sz="2400" dirty="0"/>
        </a:p>
      </dgm:t>
    </dgm:pt>
    <dgm:pt modelId="{99FC4393-B605-48FB-9C5F-5CEA2E34008F}" type="parTrans" cxnId="{56961CED-E374-49D6-93B6-DD1EAFF49A1A}">
      <dgm:prSet/>
      <dgm:spPr/>
      <dgm:t>
        <a:bodyPr/>
        <a:lstStyle/>
        <a:p>
          <a:endParaRPr lang="en-US"/>
        </a:p>
      </dgm:t>
    </dgm:pt>
    <dgm:pt modelId="{AFBD0916-FD4F-4B63-8579-3E02D9A7AE38}" type="sibTrans" cxnId="{56961CED-E374-49D6-93B6-DD1EAFF49A1A}">
      <dgm:prSet/>
      <dgm:spPr/>
      <dgm:t>
        <a:bodyPr/>
        <a:lstStyle/>
        <a:p>
          <a:endParaRPr lang="en-US"/>
        </a:p>
      </dgm:t>
    </dgm:pt>
    <dgm:pt modelId="{FF7687B8-CC7D-4B02-9A0B-26AAB827CE3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28DF7A1C-E79D-437C-AF40-054562028572}" type="pres">
      <dgm:prSet presAssocID="{63F3BB08-821F-464B-A4A3-9BBC0071BFA8}" presName="parentText" presStyleLbl="node1" presStyleIdx="0" presStyleCnt="1" custAng="10800000" custFlipVert="1" custScaleY="95962" custLinFactNeighborX="2591" custLinFactNeighborY="-40477">
        <dgm:presLayoutVars>
          <dgm:chMax val="0"/>
          <dgm:bulletEnabled val="1"/>
        </dgm:presLayoutVars>
      </dgm:prSet>
      <dgm:spPr/>
    </dgm:pt>
    <dgm:pt modelId="{DE9DC4FB-8FC5-4609-BFAC-B4F4BD9B3016}" type="pres">
      <dgm:prSet presAssocID="{63F3BB08-821F-464B-A4A3-9BBC0071BFA8}" presName="childText" presStyleLbl="revTx" presStyleIdx="0" presStyleCnt="1" custLinFactNeighborX="2889" custLinFactNeighborY="-34892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FBD4FB20-CD41-47C4-A41D-4EB31ECE252D}" srcId="{63F3BB08-821F-464B-A4A3-9BBC0071BFA8}" destId="{31D53460-6B0B-4778-AC25-E4D330812F43}" srcOrd="0" destOrd="0" parTransId="{E8EFA86E-48FA-486C-9E26-37D67E59BBB3}" sibTransId="{96434F18-DD19-40F5-A047-A96FF608C396}"/>
    <dgm:cxn modelId="{0073B03C-BE69-41D4-9C4E-EF60CB42EE42}" type="presOf" srcId="{310B61E5-0D9B-4862-B747-22B048A4FADC}" destId="{DE9DC4FB-8FC5-4609-BFAC-B4F4BD9B3016}" srcOrd="0" destOrd="2" presId="urn:microsoft.com/office/officeart/2005/8/layout/vList2"/>
    <dgm:cxn modelId="{EF8E273D-7AAE-4CFE-B7EE-4C79F5B50EEB}" type="presOf" srcId="{5A38339C-4DB6-4559-A67F-DE8E92C3423A}" destId="{DE9DC4FB-8FC5-4609-BFAC-B4F4BD9B3016}" srcOrd="0" destOrd="1" presId="urn:microsoft.com/office/officeart/2005/8/layout/vList2"/>
    <dgm:cxn modelId="{E9876B47-8EB3-4753-BB95-C315131BE2F1}" type="presOf" srcId="{9EE2FD4D-3113-4876-B5DD-35710A813962}" destId="{FF7687B8-CC7D-4B02-9A0B-26AAB827CE31}" srcOrd="0" destOrd="0" presId="urn:microsoft.com/office/officeart/2005/8/layout/vList2"/>
    <dgm:cxn modelId="{06DCFBC0-35D7-4EE2-90E2-218320ADFBB6}" type="presOf" srcId="{63F3BB08-821F-464B-A4A3-9BBC0071BFA8}" destId="{28DF7A1C-E79D-437C-AF40-054562028572}" srcOrd="0" destOrd="0" presId="urn:microsoft.com/office/officeart/2005/8/layout/vList2"/>
    <dgm:cxn modelId="{DC99D5DD-795B-4660-8062-97B6C875F22A}" type="presOf" srcId="{31D53460-6B0B-4778-AC25-E4D330812F43}" destId="{DE9DC4FB-8FC5-4609-BFAC-B4F4BD9B3016}" srcOrd="0" destOrd="0" presId="urn:microsoft.com/office/officeart/2005/8/layout/vList2"/>
    <dgm:cxn modelId="{56961CED-E374-49D6-93B6-DD1EAFF49A1A}" srcId="{63F3BB08-821F-464B-A4A3-9BBC0071BFA8}" destId="{310B61E5-0D9B-4862-B747-22B048A4FADC}" srcOrd="2" destOrd="0" parTransId="{99FC4393-B605-48FB-9C5F-5CEA2E34008F}" sibTransId="{AFBD0916-FD4F-4B63-8579-3E02D9A7AE38}"/>
    <dgm:cxn modelId="{FF76E0F8-77D0-4192-B062-156B2B7CCFA3}" srcId="{63F3BB08-821F-464B-A4A3-9BBC0071BFA8}" destId="{5A38339C-4DB6-4559-A67F-DE8E92C3423A}" srcOrd="1" destOrd="0" parTransId="{D02A65EE-9425-409B-8ACA-19F6A99FB5FF}" sibTransId="{ABDB0D16-160C-414C-A3F4-1886CAD37D0A}"/>
    <dgm:cxn modelId="{D1DA8116-92DE-40D2-9D01-4989ACF16A0E}" type="presParOf" srcId="{FF7687B8-CC7D-4B02-9A0B-26AAB827CE31}" destId="{28DF7A1C-E79D-437C-AF40-054562028572}" srcOrd="0" destOrd="0" presId="urn:microsoft.com/office/officeart/2005/8/layout/vList2"/>
    <dgm:cxn modelId="{853B46B3-0B97-404F-9716-08E3C0E92ADD}" type="presParOf" srcId="{FF7687B8-CC7D-4B02-9A0B-26AAB827CE31}" destId="{DE9DC4FB-8FC5-4609-BFAC-B4F4BD9B301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 custT="1"/>
      <dgm:spPr/>
      <dgm:t>
        <a:bodyPr/>
        <a:lstStyle/>
        <a:p>
          <a:pPr algn="ctr"/>
          <a:r>
            <a:rPr lang="en-US" sz="4400" dirty="0"/>
            <a:t>Multi-Modal 24/7 Customer Service </a:t>
          </a:r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31D53460-6B0B-4778-AC25-E4D330812F43}">
      <dgm:prSet custT="1"/>
      <dgm:spPr/>
      <dgm:t>
        <a:bodyPr/>
        <a:lstStyle/>
        <a:p>
          <a:r>
            <a:rPr lang="en-US" sz="2800" dirty="0"/>
            <a:t>Information &amp; 24/7 Customer Service Center</a:t>
          </a:r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D02CD43F-3B54-401B-B590-5003DE64A24C}">
      <dgm:prSet phldrT="[Text]" custT="1"/>
      <dgm:spPr/>
      <dgm:t>
        <a:bodyPr/>
        <a:lstStyle/>
        <a:p>
          <a:r>
            <a:rPr lang="en-US" sz="2400" dirty="0"/>
            <a:t>Ithaca Carshare &amp; 211 Information &amp; Referral</a:t>
          </a:r>
        </a:p>
      </dgm:t>
    </dgm:pt>
    <dgm:pt modelId="{DB65829F-A522-49F1-B1E7-440FB45B1483}" type="parTrans" cxnId="{B039B3F9-5B2B-4CF4-A356-F16EE0930AB1}">
      <dgm:prSet/>
      <dgm:spPr/>
      <dgm:t>
        <a:bodyPr/>
        <a:lstStyle/>
        <a:p>
          <a:endParaRPr lang="en-US"/>
        </a:p>
      </dgm:t>
    </dgm:pt>
    <dgm:pt modelId="{9914033B-CB28-45A4-99BA-8E3B3432941E}" type="sibTrans" cxnId="{B039B3F9-5B2B-4CF4-A356-F16EE0930AB1}">
      <dgm:prSet/>
      <dgm:spPr/>
      <dgm:t>
        <a:bodyPr/>
        <a:lstStyle/>
        <a:p>
          <a:endParaRPr lang="en-US"/>
        </a:p>
      </dgm:t>
    </dgm:pt>
    <dgm:pt modelId="{B944101F-8A3B-4025-B4BB-2979259507C6}">
      <dgm:prSet phldrT="[Text]" custT="1"/>
      <dgm:spPr/>
      <dgm:t>
        <a:bodyPr/>
        <a:lstStyle/>
        <a:p>
          <a:r>
            <a:rPr lang="en-US" sz="2800" dirty="0"/>
            <a:t>Enhanced Guaranteed Ride Membership</a:t>
          </a:r>
        </a:p>
      </dgm:t>
    </dgm:pt>
    <dgm:pt modelId="{1BF88CAE-1614-4C59-AC01-2A9EF7B6D18D}" type="parTrans" cxnId="{B2ED8873-3696-4BBD-9B4D-C93772A47FF2}">
      <dgm:prSet/>
      <dgm:spPr/>
      <dgm:t>
        <a:bodyPr/>
        <a:lstStyle/>
        <a:p>
          <a:endParaRPr lang="en-US"/>
        </a:p>
      </dgm:t>
    </dgm:pt>
    <dgm:pt modelId="{597BA8B4-B7A3-4A61-9523-1FFE3A43DECF}" type="sibTrans" cxnId="{B2ED8873-3696-4BBD-9B4D-C93772A47FF2}">
      <dgm:prSet/>
      <dgm:spPr/>
      <dgm:t>
        <a:bodyPr/>
        <a:lstStyle/>
        <a:p>
          <a:endParaRPr lang="en-US"/>
        </a:p>
      </dgm:t>
    </dgm:pt>
    <dgm:pt modelId="{F249C211-C5F5-4308-9A74-E49AF2965E68}">
      <dgm:prSet phldrT="[Text]" custT="1"/>
      <dgm:spPr/>
      <dgm:t>
        <a:bodyPr/>
        <a:lstStyle/>
        <a:p>
          <a:r>
            <a:rPr lang="en-US" sz="2800" dirty="0">
              <a:hlinkClick xmlns:r="http://schemas.openxmlformats.org/officeDocument/2006/relationships" r:id="rId1"/>
            </a:rPr>
            <a:t>Way2Go Mobility Education</a:t>
          </a:r>
          <a:endParaRPr lang="en-US" sz="2800" dirty="0"/>
        </a:p>
      </dgm:t>
    </dgm:pt>
    <dgm:pt modelId="{1E00C876-4283-4574-8512-246BF38B2C18}" type="parTrans" cxnId="{803E4985-0847-4AF6-AEE2-690488189440}">
      <dgm:prSet/>
      <dgm:spPr/>
      <dgm:t>
        <a:bodyPr/>
        <a:lstStyle/>
        <a:p>
          <a:endParaRPr lang="en-US"/>
        </a:p>
      </dgm:t>
    </dgm:pt>
    <dgm:pt modelId="{94E975D8-D3CE-4B98-92FA-55032F47EFB2}" type="sibTrans" cxnId="{803E4985-0847-4AF6-AEE2-690488189440}">
      <dgm:prSet/>
      <dgm:spPr/>
      <dgm:t>
        <a:bodyPr/>
        <a:lstStyle/>
        <a:p>
          <a:endParaRPr lang="en-US"/>
        </a:p>
      </dgm:t>
    </dgm:pt>
    <dgm:pt modelId="{FF7687B8-CC7D-4B02-9A0B-26AAB827CE3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28DF7A1C-E79D-437C-AF40-054562028572}" type="pres">
      <dgm:prSet presAssocID="{63F3BB08-821F-464B-A4A3-9BBC0071BFA8}" presName="parentText" presStyleLbl="node1" presStyleIdx="0" presStyleCnt="1" custAng="10800000" custFlipVert="1" custScaleY="95962" custLinFactNeighborY="-27348">
        <dgm:presLayoutVars>
          <dgm:chMax val="0"/>
          <dgm:bulletEnabled val="1"/>
        </dgm:presLayoutVars>
      </dgm:prSet>
      <dgm:spPr/>
    </dgm:pt>
    <dgm:pt modelId="{DE9DC4FB-8FC5-4609-BFAC-B4F4BD9B3016}" type="pres">
      <dgm:prSet presAssocID="{63F3BB08-821F-464B-A4A3-9BBC0071BF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FBD4FB20-CD41-47C4-A41D-4EB31ECE252D}" srcId="{63F3BB08-821F-464B-A4A3-9BBC0071BFA8}" destId="{31D53460-6B0B-4778-AC25-E4D330812F43}" srcOrd="1" destOrd="0" parTransId="{E8EFA86E-48FA-486C-9E26-37D67E59BBB3}" sibTransId="{96434F18-DD19-40F5-A047-A96FF608C396}"/>
    <dgm:cxn modelId="{E9876B47-8EB3-4753-BB95-C315131BE2F1}" type="presOf" srcId="{9EE2FD4D-3113-4876-B5DD-35710A813962}" destId="{FF7687B8-CC7D-4B02-9A0B-26AAB827CE31}" srcOrd="0" destOrd="0" presId="urn:microsoft.com/office/officeart/2005/8/layout/vList2"/>
    <dgm:cxn modelId="{3ED0CD51-C870-4CD3-8987-E2FEC1ECB622}" type="presOf" srcId="{F249C211-C5F5-4308-9A74-E49AF2965E68}" destId="{DE9DC4FB-8FC5-4609-BFAC-B4F4BD9B3016}" srcOrd="0" destOrd="0" presId="urn:microsoft.com/office/officeart/2005/8/layout/vList2"/>
    <dgm:cxn modelId="{B2ED8873-3696-4BBD-9B4D-C93772A47FF2}" srcId="{63F3BB08-821F-464B-A4A3-9BBC0071BFA8}" destId="{B944101F-8A3B-4025-B4BB-2979259507C6}" srcOrd="2" destOrd="0" parTransId="{1BF88CAE-1614-4C59-AC01-2A9EF7B6D18D}" sibTransId="{597BA8B4-B7A3-4A61-9523-1FFE3A43DECF}"/>
    <dgm:cxn modelId="{803E4985-0847-4AF6-AEE2-690488189440}" srcId="{63F3BB08-821F-464B-A4A3-9BBC0071BFA8}" destId="{F249C211-C5F5-4308-9A74-E49AF2965E68}" srcOrd="0" destOrd="0" parTransId="{1E00C876-4283-4574-8512-246BF38B2C18}" sibTransId="{94E975D8-D3CE-4B98-92FA-55032F47EFB2}"/>
    <dgm:cxn modelId="{06DCFBC0-35D7-4EE2-90E2-218320ADFBB6}" type="presOf" srcId="{63F3BB08-821F-464B-A4A3-9BBC0071BFA8}" destId="{28DF7A1C-E79D-437C-AF40-054562028572}" srcOrd="0" destOrd="0" presId="urn:microsoft.com/office/officeart/2005/8/layout/vList2"/>
    <dgm:cxn modelId="{DC99D5DD-795B-4660-8062-97B6C875F22A}" type="presOf" srcId="{31D53460-6B0B-4778-AC25-E4D330812F43}" destId="{DE9DC4FB-8FC5-4609-BFAC-B4F4BD9B3016}" srcOrd="0" destOrd="1" presId="urn:microsoft.com/office/officeart/2005/8/layout/vList2"/>
    <dgm:cxn modelId="{FE0F97DF-E743-47BE-BE32-6DBBEDE8BFF0}" type="presOf" srcId="{D02CD43F-3B54-401B-B590-5003DE64A24C}" destId="{DE9DC4FB-8FC5-4609-BFAC-B4F4BD9B3016}" srcOrd="0" destOrd="2" presId="urn:microsoft.com/office/officeart/2005/8/layout/vList2"/>
    <dgm:cxn modelId="{73F36FEE-9394-4BF6-847F-04CD29152094}" type="presOf" srcId="{B944101F-8A3B-4025-B4BB-2979259507C6}" destId="{DE9DC4FB-8FC5-4609-BFAC-B4F4BD9B3016}" srcOrd="0" destOrd="3" presId="urn:microsoft.com/office/officeart/2005/8/layout/vList2"/>
    <dgm:cxn modelId="{B039B3F9-5B2B-4CF4-A356-F16EE0930AB1}" srcId="{31D53460-6B0B-4778-AC25-E4D330812F43}" destId="{D02CD43F-3B54-401B-B590-5003DE64A24C}" srcOrd="0" destOrd="0" parTransId="{DB65829F-A522-49F1-B1E7-440FB45B1483}" sibTransId="{9914033B-CB28-45A4-99BA-8E3B3432941E}"/>
    <dgm:cxn modelId="{D1DA8116-92DE-40D2-9D01-4989ACF16A0E}" type="presParOf" srcId="{FF7687B8-CC7D-4B02-9A0B-26AAB827CE31}" destId="{28DF7A1C-E79D-437C-AF40-054562028572}" srcOrd="0" destOrd="0" presId="urn:microsoft.com/office/officeart/2005/8/layout/vList2"/>
    <dgm:cxn modelId="{853B46B3-0B97-404F-9716-08E3C0E92ADD}" type="presParOf" srcId="{FF7687B8-CC7D-4B02-9A0B-26AAB827CE31}" destId="{DE9DC4FB-8FC5-4609-BFAC-B4F4BD9B301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/>
      <dgm:spPr/>
      <dgm:t>
        <a:bodyPr/>
        <a:lstStyle/>
        <a:p>
          <a:r>
            <a:rPr lang="en-US" dirty="0"/>
            <a:t>Smartphone Apps </a:t>
          </a:r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31D53460-6B0B-4778-AC25-E4D330812F43}">
      <dgm:prSet/>
      <dgm:spPr/>
      <dgm:t>
        <a:bodyPr/>
        <a:lstStyle/>
        <a:p>
          <a:r>
            <a:rPr lang="en-US" dirty="0"/>
            <a:t>TCAT First/Last Mile Service Operations</a:t>
          </a:r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C52B01DD-F760-460F-9248-BCAD24C4F51F}">
      <dgm:prSet phldrT="[Text]"/>
      <dgm:spPr/>
      <dgm:t>
        <a:bodyPr/>
        <a:lstStyle/>
        <a:p>
          <a:r>
            <a:rPr lang="en-US"/>
            <a:t>Multi-Modal Trip Planning + Customer Services</a:t>
          </a:r>
        </a:p>
      </dgm:t>
    </dgm:pt>
    <dgm:pt modelId="{794B397A-180E-40E9-B371-0D627D432C29}" type="parTrans" cxnId="{66C7D436-9706-491F-8784-4F0FA95A33AE}">
      <dgm:prSet/>
      <dgm:spPr/>
      <dgm:t>
        <a:bodyPr/>
        <a:lstStyle/>
        <a:p>
          <a:endParaRPr lang="en-US"/>
        </a:p>
      </dgm:t>
    </dgm:pt>
    <dgm:pt modelId="{93CB25FA-3FCB-4AA7-B865-5BAEFFD84467}" type="sibTrans" cxnId="{66C7D436-9706-491F-8784-4F0FA95A33AE}">
      <dgm:prSet/>
      <dgm:spPr/>
      <dgm:t>
        <a:bodyPr/>
        <a:lstStyle/>
        <a:p>
          <a:endParaRPr lang="en-US"/>
        </a:p>
      </dgm:t>
    </dgm:pt>
    <dgm:pt modelId="{C69D1CFC-02C5-4E75-AD84-CB38E7380AB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829D5C1E-A4EA-4F3A-B554-D3A5B9BC457A}" type="pres">
      <dgm:prSet presAssocID="{63F3BB08-821F-464B-A4A3-9BBC0071BFA8}" presName="parentText" presStyleLbl="node1" presStyleIdx="0" presStyleCnt="1" custLinFactNeighborX="-1465" custLinFactNeighborY="-25846">
        <dgm:presLayoutVars>
          <dgm:chMax val="0"/>
          <dgm:bulletEnabled val="1"/>
        </dgm:presLayoutVars>
      </dgm:prSet>
      <dgm:spPr/>
    </dgm:pt>
    <dgm:pt modelId="{E6C1C6D7-CEAE-409B-AD2A-6F6BD2771DDE}" type="pres">
      <dgm:prSet presAssocID="{63F3BB08-821F-464B-A4A3-9BBC0071BF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FBD4FB20-CD41-47C4-A41D-4EB31ECE252D}" srcId="{63F3BB08-821F-464B-A4A3-9BBC0071BFA8}" destId="{31D53460-6B0B-4778-AC25-E4D330812F43}" srcOrd="0" destOrd="0" parTransId="{E8EFA86E-48FA-486C-9E26-37D67E59BBB3}" sibTransId="{96434F18-DD19-40F5-A047-A96FF608C396}"/>
    <dgm:cxn modelId="{66C7D436-9706-491F-8784-4F0FA95A33AE}" srcId="{63F3BB08-821F-464B-A4A3-9BBC0071BFA8}" destId="{C52B01DD-F760-460F-9248-BCAD24C4F51F}" srcOrd="1" destOrd="0" parTransId="{794B397A-180E-40E9-B371-0D627D432C29}" sibTransId="{93CB25FA-3FCB-4AA7-B865-5BAEFFD84467}"/>
    <dgm:cxn modelId="{6911F44E-D871-4E52-BF91-A9EFB3A4B142}" type="presOf" srcId="{9EE2FD4D-3113-4876-B5DD-35710A813962}" destId="{C69D1CFC-02C5-4E75-AD84-CB38E7380AB1}" srcOrd="0" destOrd="0" presId="urn:microsoft.com/office/officeart/2005/8/layout/vList2"/>
    <dgm:cxn modelId="{93441B9F-26E5-4278-B4A4-3D46518A921A}" type="presOf" srcId="{63F3BB08-821F-464B-A4A3-9BBC0071BFA8}" destId="{829D5C1E-A4EA-4F3A-B554-D3A5B9BC457A}" srcOrd="0" destOrd="0" presId="urn:microsoft.com/office/officeart/2005/8/layout/vList2"/>
    <dgm:cxn modelId="{5B2896B4-849E-4DFD-B9A9-D990E708EA96}" type="presOf" srcId="{31D53460-6B0B-4778-AC25-E4D330812F43}" destId="{E6C1C6D7-CEAE-409B-AD2A-6F6BD2771DDE}" srcOrd="0" destOrd="0" presId="urn:microsoft.com/office/officeart/2005/8/layout/vList2"/>
    <dgm:cxn modelId="{16C47ABD-9496-42F0-BE24-F1726D3289FA}" type="presOf" srcId="{C52B01DD-F760-460F-9248-BCAD24C4F51F}" destId="{E6C1C6D7-CEAE-409B-AD2A-6F6BD2771DDE}" srcOrd="0" destOrd="1" presId="urn:microsoft.com/office/officeart/2005/8/layout/vList2"/>
    <dgm:cxn modelId="{21C6E111-136E-439C-866D-B77C342CA139}" type="presParOf" srcId="{C69D1CFC-02C5-4E75-AD84-CB38E7380AB1}" destId="{829D5C1E-A4EA-4F3A-B554-D3A5B9BC457A}" srcOrd="0" destOrd="0" presId="urn:microsoft.com/office/officeart/2005/8/layout/vList2"/>
    <dgm:cxn modelId="{36673D2B-D65F-4E36-A673-28A04A539589}" type="presParOf" srcId="{C69D1CFC-02C5-4E75-AD84-CB38E7380AB1}" destId="{E6C1C6D7-CEAE-409B-AD2A-6F6BD2771DD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E2FD4D-3113-4876-B5DD-35710A81396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3BB08-821F-464B-A4A3-9BBC0071BFA8}">
      <dgm:prSet custT="1"/>
      <dgm:spPr/>
      <dgm:t>
        <a:bodyPr/>
        <a:lstStyle/>
        <a:p>
          <a:pPr algn="ctr"/>
          <a:r>
            <a:rPr lang="en-US" sz="4400" dirty="0"/>
            <a:t>MaaS Phase 2</a:t>
          </a:r>
        </a:p>
      </dgm:t>
    </dgm:pt>
    <dgm:pt modelId="{075FBEA5-6094-4DC2-AB9D-7A189FC394EF}" type="parTrans" cxnId="{523F7D01-F43D-4FDA-B1AA-A6C27F061F90}">
      <dgm:prSet/>
      <dgm:spPr/>
      <dgm:t>
        <a:bodyPr/>
        <a:lstStyle/>
        <a:p>
          <a:endParaRPr lang="en-US"/>
        </a:p>
      </dgm:t>
    </dgm:pt>
    <dgm:pt modelId="{3B05D25D-18E9-4986-8CBC-E53B1A155B90}" type="sibTrans" cxnId="{523F7D01-F43D-4FDA-B1AA-A6C27F061F90}">
      <dgm:prSet/>
      <dgm:spPr/>
      <dgm:t>
        <a:bodyPr/>
        <a:lstStyle/>
        <a:p>
          <a:endParaRPr lang="en-US"/>
        </a:p>
      </dgm:t>
    </dgm:pt>
    <dgm:pt modelId="{D5222B1B-A04C-4563-B338-874C2978BCB9}">
      <dgm:prSet custT="1"/>
      <dgm:spPr/>
      <dgm:t>
        <a:bodyPr/>
        <a:lstStyle/>
        <a:p>
          <a:r>
            <a:rPr lang="en-US" sz="2800" dirty="0"/>
            <a:t>Customer Service</a:t>
          </a:r>
        </a:p>
      </dgm:t>
    </dgm:pt>
    <dgm:pt modelId="{EE807AF6-1EFF-498F-BBEE-7226CAFF2D02}" type="parTrans" cxnId="{E2231082-4F60-4ADB-A022-F6C5E68E7D3E}">
      <dgm:prSet/>
      <dgm:spPr/>
      <dgm:t>
        <a:bodyPr/>
        <a:lstStyle/>
        <a:p>
          <a:endParaRPr lang="en-US"/>
        </a:p>
      </dgm:t>
    </dgm:pt>
    <dgm:pt modelId="{B4CBB46C-337E-4053-A549-44B667B51BD3}" type="sibTrans" cxnId="{E2231082-4F60-4ADB-A022-F6C5E68E7D3E}">
      <dgm:prSet/>
      <dgm:spPr/>
      <dgm:t>
        <a:bodyPr/>
        <a:lstStyle/>
        <a:p>
          <a:endParaRPr lang="en-US"/>
        </a:p>
      </dgm:t>
    </dgm:pt>
    <dgm:pt modelId="{31D53460-6B0B-4778-AC25-E4D330812F43}">
      <dgm:prSet custT="1"/>
      <dgm:spPr/>
      <dgm:t>
        <a:bodyPr/>
        <a:lstStyle/>
        <a:p>
          <a:r>
            <a:rPr lang="en-US" sz="2800" dirty="0">
              <a:ea typeface="Times New Roman" panose="02020603050405020304" pitchFamily="18" charset="0"/>
              <a:cs typeface="Arial" panose="020B0604020202020204" pitchFamily="34" charset="0"/>
            </a:rPr>
            <a:t>Member Organization</a:t>
          </a:r>
          <a:endParaRPr lang="en-US" sz="2800" dirty="0"/>
        </a:p>
      </dgm:t>
    </dgm:pt>
    <dgm:pt modelId="{E8EFA86E-48FA-486C-9E26-37D67E59BBB3}" type="parTrans" cxnId="{FBD4FB20-CD41-47C4-A41D-4EB31ECE252D}">
      <dgm:prSet/>
      <dgm:spPr/>
      <dgm:t>
        <a:bodyPr/>
        <a:lstStyle/>
        <a:p>
          <a:endParaRPr lang="en-US"/>
        </a:p>
      </dgm:t>
    </dgm:pt>
    <dgm:pt modelId="{96434F18-DD19-40F5-A047-A96FF608C396}" type="sibTrans" cxnId="{FBD4FB20-CD41-47C4-A41D-4EB31ECE252D}">
      <dgm:prSet/>
      <dgm:spPr/>
      <dgm:t>
        <a:bodyPr/>
        <a:lstStyle/>
        <a:p>
          <a:endParaRPr lang="en-US"/>
        </a:p>
      </dgm:t>
    </dgm:pt>
    <dgm:pt modelId="{B9FDE3AE-E020-4D29-BC51-07B3370222C4}">
      <dgm:prSet custT="1"/>
      <dgm:spPr/>
      <dgm:t>
        <a:bodyPr/>
        <a:lstStyle/>
        <a:p>
          <a:endParaRPr lang="en-US" sz="2800" dirty="0"/>
        </a:p>
      </dgm:t>
    </dgm:pt>
    <dgm:pt modelId="{17B8D467-3501-4D8F-91D1-3B588C3C7B3D}" type="parTrans" cxnId="{6197D08B-FCCF-4535-9661-FF49890D2C91}">
      <dgm:prSet/>
      <dgm:spPr/>
      <dgm:t>
        <a:bodyPr/>
        <a:lstStyle/>
        <a:p>
          <a:endParaRPr lang="en-US"/>
        </a:p>
      </dgm:t>
    </dgm:pt>
    <dgm:pt modelId="{76B24B26-B536-4525-A990-2C56DA5A75E7}" type="sibTrans" cxnId="{6197D08B-FCCF-4535-9661-FF49890D2C91}">
      <dgm:prSet/>
      <dgm:spPr/>
      <dgm:t>
        <a:bodyPr/>
        <a:lstStyle/>
        <a:p>
          <a:endParaRPr lang="en-US"/>
        </a:p>
      </dgm:t>
    </dgm:pt>
    <dgm:pt modelId="{18D4EB45-6BA8-46D2-B98E-308C46AC68CF}">
      <dgm:prSet custT="1"/>
      <dgm:spPr/>
      <dgm:t>
        <a:bodyPr/>
        <a:lstStyle/>
        <a:p>
          <a:r>
            <a:rPr lang="en-US" sz="2800" dirty="0">
              <a:ea typeface="Times New Roman" panose="02020603050405020304" pitchFamily="18" charset="0"/>
              <a:cs typeface="Arial" panose="020B0604020202020204" pitchFamily="34" charset="0"/>
            </a:rPr>
            <a:t>Financial Services</a:t>
          </a:r>
          <a:endParaRPr lang="en-US" sz="2800" dirty="0"/>
        </a:p>
      </dgm:t>
    </dgm:pt>
    <dgm:pt modelId="{87FD5129-5268-4B52-8F85-1169F0B3B769}" type="parTrans" cxnId="{8661C9CE-E402-47DA-AA1C-8CBBA9A650A4}">
      <dgm:prSet/>
      <dgm:spPr/>
      <dgm:t>
        <a:bodyPr/>
        <a:lstStyle/>
        <a:p>
          <a:endParaRPr lang="en-US"/>
        </a:p>
      </dgm:t>
    </dgm:pt>
    <dgm:pt modelId="{8BA23847-B1DF-427C-A2A1-34DC97953D9B}" type="sibTrans" cxnId="{8661C9CE-E402-47DA-AA1C-8CBBA9A650A4}">
      <dgm:prSet/>
      <dgm:spPr/>
      <dgm:t>
        <a:bodyPr/>
        <a:lstStyle/>
        <a:p>
          <a:endParaRPr lang="en-US"/>
        </a:p>
      </dgm:t>
    </dgm:pt>
    <dgm:pt modelId="{F85FA165-3E3A-434B-B56F-F53EADC9518A}">
      <dgm:prSet custT="1"/>
      <dgm:spPr/>
      <dgm:t>
        <a:bodyPr/>
        <a:lstStyle/>
        <a:p>
          <a:endParaRPr lang="en-US" sz="2800" dirty="0"/>
        </a:p>
      </dgm:t>
    </dgm:pt>
    <dgm:pt modelId="{05C26A0E-6C73-47B6-A1D8-1CA4A068F269}" type="parTrans" cxnId="{56AFC3E2-3941-44B7-90EA-64AC3F31DD42}">
      <dgm:prSet/>
      <dgm:spPr/>
      <dgm:t>
        <a:bodyPr/>
        <a:lstStyle/>
        <a:p>
          <a:endParaRPr lang="en-US"/>
        </a:p>
      </dgm:t>
    </dgm:pt>
    <dgm:pt modelId="{986649F3-6887-497C-AC47-AD98B8BDAD2F}" type="sibTrans" cxnId="{56AFC3E2-3941-44B7-90EA-64AC3F31DD42}">
      <dgm:prSet/>
      <dgm:spPr/>
      <dgm:t>
        <a:bodyPr/>
        <a:lstStyle/>
        <a:p>
          <a:endParaRPr lang="en-US"/>
        </a:p>
      </dgm:t>
    </dgm:pt>
    <dgm:pt modelId="{5A9C6599-4F10-4802-999C-0BFA86768868}">
      <dgm:prSet custT="1"/>
      <dgm:spPr/>
      <dgm:t>
        <a:bodyPr/>
        <a:lstStyle/>
        <a:p>
          <a:r>
            <a:rPr lang="en-US" sz="2800" dirty="0"/>
            <a:t>Innovation</a:t>
          </a:r>
        </a:p>
      </dgm:t>
    </dgm:pt>
    <dgm:pt modelId="{AB5E0A63-93A7-42C7-9A81-AA19B42E3433}" type="parTrans" cxnId="{5E1FAE1D-B257-4ABE-B641-7961BA79117D}">
      <dgm:prSet/>
      <dgm:spPr/>
      <dgm:t>
        <a:bodyPr/>
        <a:lstStyle/>
        <a:p>
          <a:endParaRPr lang="en-US"/>
        </a:p>
      </dgm:t>
    </dgm:pt>
    <dgm:pt modelId="{01C9A186-7DAF-4B53-862E-F2AE75FADE0D}" type="sibTrans" cxnId="{5E1FAE1D-B257-4ABE-B641-7961BA79117D}">
      <dgm:prSet/>
      <dgm:spPr/>
      <dgm:t>
        <a:bodyPr/>
        <a:lstStyle/>
        <a:p>
          <a:endParaRPr lang="en-US"/>
        </a:p>
      </dgm:t>
    </dgm:pt>
    <dgm:pt modelId="{FF7687B8-CC7D-4B02-9A0B-26AAB827CE31}" type="pres">
      <dgm:prSet presAssocID="{9EE2FD4D-3113-4876-B5DD-35710A813962}" presName="linear" presStyleCnt="0">
        <dgm:presLayoutVars>
          <dgm:animLvl val="lvl"/>
          <dgm:resizeHandles val="exact"/>
        </dgm:presLayoutVars>
      </dgm:prSet>
      <dgm:spPr/>
    </dgm:pt>
    <dgm:pt modelId="{28DF7A1C-E79D-437C-AF40-054562028572}" type="pres">
      <dgm:prSet presAssocID="{63F3BB08-821F-464B-A4A3-9BBC0071BFA8}" presName="parentText" presStyleLbl="node1" presStyleIdx="0" presStyleCnt="1" custAng="10800000" custFlipVert="1" custScaleY="95962" custLinFactNeighborX="11067" custLinFactNeighborY="-27398">
        <dgm:presLayoutVars>
          <dgm:chMax val="0"/>
          <dgm:bulletEnabled val="1"/>
        </dgm:presLayoutVars>
      </dgm:prSet>
      <dgm:spPr/>
    </dgm:pt>
    <dgm:pt modelId="{DE9DC4FB-8FC5-4609-BFAC-B4F4BD9B3016}" type="pres">
      <dgm:prSet presAssocID="{63F3BB08-821F-464B-A4A3-9BBC0071BFA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23F7D01-F43D-4FDA-B1AA-A6C27F061F90}" srcId="{9EE2FD4D-3113-4876-B5DD-35710A813962}" destId="{63F3BB08-821F-464B-A4A3-9BBC0071BFA8}" srcOrd="0" destOrd="0" parTransId="{075FBEA5-6094-4DC2-AB9D-7A189FC394EF}" sibTransId="{3B05D25D-18E9-4986-8CBC-E53B1A155B90}"/>
    <dgm:cxn modelId="{95378515-26D4-4B46-9177-931FFAAE4A87}" type="presOf" srcId="{31D53460-6B0B-4778-AC25-E4D330812F43}" destId="{DE9DC4FB-8FC5-4609-BFAC-B4F4BD9B3016}" srcOrd="0" destOrd="0" presId="urn:microsoft.com/office/officeart/2005/8/layout/vList2"/>
    <dgm:cxn modelId="{0AD3F718-D56E-4876-9E36-9C922E5BB30E}" type="presOf" srcId="{D5222B1B-A04C-4563-B338-874C2978BCB9}" destId="{DE9DC4FB-8FC5-4609-BFAC-B4F4BD9B3016}" srcOrd="0" destOrd="2" presId="urn:microsoft.com/office/officeart/2005/8/layout/vList2"/>
    <dgm:cxn modelId="{5E1FAE1D-B257-4ABE-B641-7961BA79117D}" srcId="{63F3BB08-821F-464B-A4A3-9BBC0071BFA8}" destId="{5A9C6599-4F10-4802-999C-0BFA86768868}" srcOrd="3" destOrd="0" parTransId="{AB5E0A63-93A7-42C7-9A81-AA19B42E3433}" sibTransId="{01C9A186-7DAF-4B53-862E-F2AE75FADE0D}"/>
    <dgm:cxn modelId="{FBD4FB20-CD41-47C4-A41D-4EB31ECE252D}" srcId="{63F3BB08-821F-464B-A4A3-9BBC0071BFA8}" destId="{31D53460-6B0B-4778-AC25-E4D330812F43}" srcOrd="0" destOrd="0" parTransId="{E8EFA86E-48FA-486C-9E26-37D67E59BBB3}" sibTransId="{96434F18-DD19-40F5-A047-A96FF608C396}"/>
    <dgm:cxn modelId="{2FF7F92A-2E8E-4B7E-A333-CD03CA32ADD8}" type="presOf" srcId="{9EE2FD4D-3113-4876-B5DD-35710A813962}" destId="{FF7687B8-CC7D-4B02-9A0B-26AAB827CE31}" srcOrd="0" destOrd="0" presId="urn:microsoft.com/office/officeart/2005/8/layout/vList2"/>
    <dgm:cxn modelId="{41148F2B-29C8-4C66-89D6-F96350F0238E}" type="presOf" srcId="{B9FDE3AE-E020-4D29-BC51-07B3370222C4}" destId="{DE9DC4FB-8FC5-4609-BFAC-B4F4BD9B3016}" srcOrd="0" destOrd="5" presId="urn:microsoft.com/office/officeart/2005/8/layout/vList2"/>
    <dgm:cxn modelId="{6BB6B933-A96C-4226-90C7-20123304603E}" type="presOf" srcId="{63F3BB08-821F-464B-A4A3-9BBC0071BFA8}" destId="{28DF7A1C-E79D-437C-AF40-054562028572}" srcOrd="0" destOrd="0" presId="urn:microsoft.com/office/officeart/2005/8/layout/vList2"/>
    <dgm:cxn modelId="{ACE1DD7F-1D53-4F3C-BF8A-3765B107AD7D}" type="presOf" srcId="{5A9C6599-4F10-4802-999C-0BFA86768868}" destId="{DE9DC4FB-8FC5-4609-BFAC-B4F4BD9B3016}" srcOrd="0" destOrd="3" presId="urn:microsoft.com/office/officeart/2005/8/layout/vList2"/>
    <dgm:cxn modelId="{E2231082-4F60-4ADB-A022-F6C5E68E7D3E}" srcId="{63F3BB08-821F-464B-A4A3-9BBC0071BFA8}" destId="{D5222B1B-A04C-4563-B338-874C2978BCB9}" srcOrd="2" destOrd="0" parTransId="{EE807AF6-1EFF-498F-BBEE-7226CAFF2D02}" sibTransId="{B4CBB46C-337E-4053-A549-44B667B51BD3}"/>
    <dgm:cxn modelId="{554AA389-06C6-4878-90AC-CC18C9FB7C54}" type="presOf" srcId="{18D4EB45-6BA8-46D2-B98E-308C46AC68CF}" destId="{DE9DC4FB-8FC5-4609-BFAC-B4F4BD9B3016}" srcOrd="0" destOrd="1" presId="urn:microsoft.com/office/officeart/2005/8/layout/vList2"/>
    <dgm:cxn modelId="{6197D08B-FCCF-4535-9661-FF49890D2C91}" srcId="{63F3BB08-821F-464B-A4A3-9BBC0071BFA8}" destId="{B9FDE3AE-E020-4D29-BC51-07B3370222C4}" srcOrd="5" destOrd="0" parTransId="{17B8D467-3501-4D8F-91D1-3B588C3C7B3D}" sibTransId="{76B24B26-B536-4525-A990-2C56DA5A75E7}"/>
    <dgm:cxn modelId="{14D506A2-E5F3-4A42-BFF6-29A0ED6AF58A}" type="presOf" srcId="{F85FA165-3E3A-434B-B56F-F53EADC9518A}" destId="{DE9DC4FB-8FC5-4609-BFAC-B4F4BD9B3016}" srcOrd="0" destOrd="4" presId="urn:microsoft.com/office/officeart/2005/8/layout/vList2"/>
    <dgm:cxn modelId="{8661C9CE-E402-47DA-AA1C-8CBBA9A650A4}" srcId="{63F3BB08-821F-464B-A4A3-9BBC0071BFA8}" destId="{18D4EB45-6BA8-46D2-B98E-308C46AC68CF}" srcOrd="1" destOrd="0" parTransId="{87FD5129-5268-4B52-8F85-1169F0B3B769}" sibTransId="{8BA23847-B1DF-427C-A2A1-34DC97953D9B}"/>
    <dgm:cxn modelId="{56AFC3E2-3941-44B7-90EA-64AC3F31DD42}" srcId="{63F3BB08-821F-464B-A4A3-9BBC0071BFA8}" destId="{F85FA165-3E3A-434B-B56F-F53EADC9518A}" srcOrd="4" destOrd="0" parTransId="{05C26A0E-6C73-47B6-A1D8-1CA4A068F269}" sibTransId="{986649F3-6887-497C-AC47-AD98B8BDAD2F}"/>
    <dgm:cxn modelId="{67EE9364-48C0-4A1A-AD2B-FC695DC6645C}" type="presParOf" srcId="{FF7687B8-CC7D-4B02-9A0B-26AAB827CE31}" destId="{28DF7A1C-E79D-437C-AF40-054562028572}" srcOrd="0" destOrd="0" presId="urn:microsoft.com/office/officeart/2005/8/layout/vList2"/>
    <dgm:cxn modelId="{347FBF12-ADA9-4842-88A3-1C986C91AD72}" type="presParOf" srcId="{FF7687B8-CC7D-4B02-9A0B-26AAB827CE31}" destId="{DE9DC4FB-8FC5-4609-BFAC-B4F4BD9B301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F82C1-3FE4-40AC-A9ED-FD4D3A53D2CF}">
      <dsp:nvSpPr>
        <dsp:cNvPr id="0" name=""/>
        <dsp:cNvSpPr/>
      </dsp:nvSpPr>
      <dsp:spPr>
        <a:xfrm>
          <a:off x="0" y="183812"/>
          <a:ext cx="3272602" cy="121753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Tompkins County, New York Facts</a:t>
          </a:r>
        </a:p>
      </dsp:txBody>
      <dsp:txXfrm>
        <a:off x="59435" y="243247"/>
        <a:ext cx="3153732" cy="1098661"/>
      </dsp:txXfrm>
    </dsp:sp>
    <dsp:sp modelId="{96AE2E2A-1E81-423A-A762-BDE8355EA5EA}">
      <dsp:nvSpPr>
        <dsp:cNvPr id="0" name=""/>
        <dsp:cNvSpPr/>
      </dsp:nvSpPr>
      <dsp:spPr>
        <a:xfrm>
          <a:off x="0" y="1453183"/>
          <a:ext cx="3272602" cy="121753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102,500 Population              Ithaca Urban Area pop.54%          Rural population 46%                </a:t>
          </a:r>
        </a:p>
      </dsp:txBody>
      <dsp:txXfrm>
        <a:off x="59435" y="1512618"/>
        <a:ext cx="3153732" cy="1098661"/>
      </dsp:txXfrm>
    </dsp:sp>
    <dsp:sp modelId="{E611E5AF-1152-49A7-B5AA-03E5C12EC312}">
      <dsp:nvSpPr>
        <dsp:cNvPr id="0" name=""/>
        <dsp:cNvSpPr/>
      </dsp:nvSpPr>
      <dsp:spPr>
        <a:xfrm>
          <a:off x="0" y="2722554"/>
          <a:ext cx="3272602" cy="121753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Regional Growth Center, often has the lowest unemployment rate in NYS.</a:t>
          </a:r>
        </a:p>
      </dsp:txBody>
      <dsp:txXfrm>
        <a:off x="59435" y="2781989"/>
        <a:ext cx="3153732" cy="1098661"/>
      </dsp:txXfrm>
    </dsp:sp>
    <dsp:sp modelId="{8BAF744F-7797-4D37-86CD-0A96FCF8864C}">
      <dsp:nvSpPr>
        <dsp:cNvPr id="0" name=""/>
        <dsp:cNvSpPr/>
      </dsp:nvSpPr>
      <dsp:spPr>
        <a:xfrm>
          <a:off x="0" y="3991926"/>
          <a:ext cx="3272602" cy="121753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15,000 in-bound commuters daily (20% of workforce)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5,000 outbound commuters.</a:t>
          </a:r>
        </a:p>
      </dsp:txBody>
      <dsp:txXfrm>
        <a:off x="59435" y="4051361"/>
        <a:ext cx="3153732" cy="1098661"/>
      </dsp:txXfrm>
    </dsp:sp>
    <dsp:sp modelId="{82ADB05D-8D57-4D51-BC88-4BDCFFDEC285}">
      <dsp:nvSpPr>
        <dsp:cNvPr id="0" name=""/>
        <dsp:cNvSpPr/>
      </dsp:nvSpPr>
      <dsp:spPr>
        <a:xfrm>
          <a:off x="0" y="5261297"/>
          <a:ext cx="3272602" cy="121753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Economy: Higher Education, Manufacturing, Agriculture, Wine, Tourism, Technology, Services </a:t>
          </a:r>
        </a:p>
      </dsp:txBody>
      <dsp:txXfrm>
        <a:off x="59435" y="5320732"/>
        <a:ext cx="3153732" cy="10986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F7A1C-E79D-437C-AF40-054562028572}">
      <dsp:nvSpPr>
        <dsp:cNvPr id="0" name=""/>
        <dsp:cNvSpPr/>
      </dsp:nvSpPr>
      <dsp:spPr>
        <a:xfrm rot="10800000" flipV="1">
          <a:off x="0" y="172830"/>
          <a:ext cx="5029199" cy="11676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MaaS</a:t>
          </a:r>
        </a:p>
      </dsp:txBody>
      <dsp:txXfrm rot="-10800000">
        <a:off x="57001" y="229831"/>
        <a:ext cx="4915197" cy="1053663"/>
      </dsp:txXfrm>
    </dsp:sp>
    <dsp:sp modelId="{DE9DC4FB-8FC5-4609-BFAC-B4F4BD9B3016}">
      <dsp:nvSpPr>
        <dsp:cNvPr id="0" name=""/>
        <dsp:cNvSpPr/>
      </dsp:nvSpPr>
      <dsp:spPr>
        <a:xfrm>
          <a:off x="0" y="2058032"/>
          <a:ext cx="5029199" cy="2623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677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Mobility Information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Member Organization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Financial Services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Customer Services 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Innovation</a:t>
          </a:r>
        </a:p>
      </dsp:txBody>
      <dsp:txXfrm>
        <a:off x="0" y="2058032"/>
        <a:ext cx="5029199" cy="26237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F7A1C-E79D-437C-AF40-054562028572}">
      <dsp:nvSpPr>
        <dsp:cNvPr id="0" name=""/>
        <dsp:cNvSpPr/>
      </dsp:nvSpPr>
      <dsp:spPr>
        <a:xfrm rot="10800000" flipV="1">
          <a:off x="0" y="968387"/>
          <a:ext cx="6183086" cy="154491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/>
            <a:t>MaaS</a:t>
          </a:r>
          <a:r>
            <a:rPr lang="en-US" sz="4400" kern="1200" dirty="0"/>
            <a:t> Phase 1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Building Blocks </a:t>
          </a:r>
        </a:p>
      </dsp:txBody>
      <dsp:txXfrm rot="-10800000">
        <a:off x="75416" y="1043803"/>
        <a:ext cx="6032254" cy="1394079"/>
      </dsp:txXfrm>
    </dsp:sp>
    <dsp:sp modelId="{DE9DC4FB-8FC5-4609-BFAC-B4F4BD9B3016}">
      <dsp:nvSpPr>
        <dsp:cNvPr id="0" name=""/>
        <dsp:cNvSpPr/>
      </dsp:nvSpPr>
      <dsp:spPr>
        <a:xfrm>
          <a:off x="0" y="2885342"/>
          <a:ext cx="6183086" cy="1357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31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Multi-Modal Trip Planning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Rural Mobility Services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Multi-Modal Customer Service </a:t>
          </a:r>
        </a:p>
      </dsp:txBody>
      <dsp:txXfrm>
        <a:off x="0" y="2885342"/>
        <a:ext cx="6183086" cy="13579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F7A1C-E79D-437C-AF40-054562028572}">
      <dsp:nvSpPr>
        <dsp:cNvPr id="0" name=""/>
        <dsp:cNvSpPr/>
      </dsp:nvSpPr>
      <dsp:spPr>
        <a:xfrm rot="10800000" flipV="1">
          <a:off x="0" y="0"/>
          <a:ext cx="5334000" cy="16167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Multi-Modal Trip Planning </a:t>
          </a:r>
          <a:endParaRPr lang="en-US" sz="4400" kern="1200" dirty="0"/>
        </a:p>
      </dsp:txBody>
      <dsp:txXfrm rot="-10800000">
        <a:off x="78924" y="78924"/>
        <a:ext cx="5176152" cy="1458919"/>
      </dsp:txXfrm>
    </dsp:sp>
    <dsp:sp modelId="{DE9DC4FB-8FC5-4609-BFAC-B4F4BD9B3016}">
      <dsp:nvSpPr>
        <dsp:cNvPr id="0" name=""/>
        <dsp:cNvSpPr/>
      </dsp:nvSpPr>
      <dsp:spPr>
        <a:xfrm>
          <a:off x="0" y="1932702"/>
          <a:ext cx="5334000" cy="357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355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Intercounty Bus Services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Bus routes from three counties connect with TCAT.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Shared-Use Services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Ithaca Carshare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Lime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Paratransit (Gadabout)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Taxi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TNC’s (Lyft &amp; Uber)</a:t>
          </a:r>
        </a:p>
      </dsp:txBody>
      <dsp:txXfrm>
        <a:off x="0" y="1932702"/>
        <a:ext cx="5334000" cy="35769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F7A1C-E79D-437C-AF40-054562028572}">
      <dsp:nvSpPr>
        <dsp:cNvPr id="0" name=""/>
        <dsp:cNvSpPr/>
      </dsp:nvSpPr>
      <dsp:spPr>
        <a:xfrm rot="10800000" flipV="1">
          <a:off x="0" y="420124"/>
          <a:ext cx="5334000" cy="11497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Increase Supply of Rural Mobility Services</a:t>
          </a:r>
        </a:p>
      </dsp:txBody>
      <dsp:txXfrm rot="-10800000">
        <a:off x="56124" y="476248"/>
        <a:ext cx="5221752" cy="1037453"/>
      </dsp:txXfrm>
    </dsp:sp>
    <dsp:sp modelId="{DE9DC4FB-8FC5-4609-BFAC-B4F4BD9B3016}">
      <dsp:nvSpPr>
        <dsp:cNvPr id="0" name=""/>
        <dsp:cNvSpPr/>
      </dsp:nvSpPr>
      <dsp:spPr>
        <a:xfrm>
          <a:off x="0" y="2009775"/>
          <a:ext cx="5334000" cy="211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355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400" kern="1200" dirty="0"/>
            <a:t>TCAT First/Last Mile Service Pilot (T-Connect) </a:t>
          </a:r>
          <a:endParaRPr lang="en-US" sz="28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400" kern="1200" dirty="0"/>
            <a:t>Nine Volunteer Transportation Services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400" kern="1200" dirty="0"/>
            <a:t>Rideshare (Carpooling)    </a:t>
          </a:r>
          <a:br>
            <a:rPr lang="en-US" sz="2400" kern="1200" dirty="0"/>
          </a:br>
          <a:endParaRPr lang="en-US" sz="2400" kern="1200" dirty="0"/>
        </a:p>
      </dsp:txBody>
      <dsp:txXfrm>
        <a:off x="0" y="2009775"/>
        <a:ext cx="5334000" cy="21196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F7A1C-E79D-437C-AF40-054562028572}">
      <dsp:nvSpPr>
        <dsp:cNvPr id="0" name=""/>
        <dsp:cNvSpPr/>
      </dsp:nvSpPr>
      <dsp:spPr>
        <a:xfrm rot="10800000" flipV="1">
          <a:off x="0" y="0"/>
          <a:ext cx="5334000" cy="16167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Multi-Modal 24/7 Customer Service </a:t>
          </a:r>
        </a:p>
      </dsp:txBody>
      <dsp:txXfrm rot="-10800000">
        <a:off x="78924" y="78924"/>
        <a:ext cx="5176152" cy="1458919"/>
      </dsp:txXfrm>
    </dsp:sp>
    <dsp:sp modelId="{DE9DC4FB-8FC5-4609-BFAC-B4F4BD9B3016}">
      <dsp:nvSpPr>
        <dsp:cNvPr id="0" name=""/>
        <dsp:cNvSpPr/>
      </dsp:nvSpPr>
      <dsp:spPr>
        <a:xfrm>
          <a:off x="0" y="2330142"/>
          <a:ext cx="5334000" cy="278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355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hlinkClick xmlns:r="http://schemas.openxmlformats.org/officeDocument/2006/relationships" r:id="rId1"/>
            </a:rPr>
            <a:t>Way2Go Mobility Education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Information &amp; 24/7 Customer Service Center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Ithaca Carshare &amp; 211 Information &amp; Referral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Enhanced Guaranteed Ride Membership</a:t>
          </a:r>
        </a:p>
      </dsp:txBody>
      <dsp:txXfrm>
        <a:off x="0" y="2330142"/>
        <a:ext cx="5334000" cy="27820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D5C1E-A4EA-4F3A-B554-D3A5B9BC457A}">
      <dsp:nvSpPr>
        <dsp:cNvPr id="0" name=""/>
        <dsp:cNvSpPr/>
      </dsp:nvSpPr>
      <dsp:spPr>
        <a:xfrm>
          <a:off x="0" y="0"/>
          <a:ext cx="4593021" cy="8189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Smartphone Apps </a:t>
          </a:r>
        </a:p>
      </dsp:txBody>
      <dsp:txXfrm>
        <a:off x="39980" y="39980"/>
        <a:ext cx="4513061" cy="739039"/>
      </dsp:txXfrm>
    </dsp:sp>
    <dsp:sp modelId="{E6C1C6D7-CEAE-409B-AD2A-6F6BD2771DDE}">
      <dsp:nvSpPr>
        <dsp:cNvPr id="0" name=""/>
        <dsp:cNvSpPr/>
      </dsp:nvSpPr>
      <dsp:spPr>
        <a:xfrm>
          <a:off x="0" y="922469"/>
          <a:ext cx="4593021" cy="1593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828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TCAT First/Last Mile Service Operations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Multi-Modal Trip Planning + Customer Services</a:t>
          </a:r>
        </a:p>
      </dsp:txBody>
      <dsp:txXfrm>
        <a:off x="0" y="922469"/>
        <a:ext cx="4593021" cy="15939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F7A1C-E79D-437C-AF40-054562028572}">
      <dsp:nvSpPr>
        <dsp:cNvPr id="0" name=""/>
        <dsp:cNvSpPr/>
      </dsp:nvSpPr>
      <dsp:spPr>
        <a:xfrm rot="10800000" flipV="1">
          <a:off x="0" y="125233"/>
          <a:ext cx="6183086" cy="11676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MaaS Phase 2</a:t>
          </a:r>
        </a:p>
      </dsp:txBody>
      <dsp:txXfrm rot="-10800000">
        <a:off x="57001" y="182234"/>
        <a:ext cx="6069084" cy="1053663"/>
      </dsp:txXfrm>
    </dsp:sp>
    <dsp:sp modelId="{DE9DC4FB-8FC5-4609-BFAC-B4F4BD9B3016}">
      <dsp:nvSpPr>
        <dsp:cNvPr id="0" name=""/>
        <dsp:cNvSpPr/>
      </dsp:nvSpPr>
      <dsp:spPr>
        <a:xfrm>
          <a:off x="0" y="2030179"/>
          <a:ext cx="6183086" cy="269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31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ea typeface="Times New Roman" panose="02020603050405020304" pitchFamily="18" charset="0"/>
              <a:cs typeface="Arial" panose="020B0604020202020204" pitchFamily="34" charset="0"/>
            </a:rPr>
            <a:t>Member Organization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ea typeface="Times New Roman" panose="02020603050405020304" pitchFamily="18" charset="0"/>
              <a:cs typeface="Arial" panose="020B0604020202020204" pitchFamily="34" charset="0"/>
            </a:rPr>
            <a:t>Financial Services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Customer Service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Innovation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800" kern="1200" dirty="0"/>
        </a:p>
      </dsp:txBody>
      <dsp:txXfrm>
        <a:off x="0" y="2030179"/>
        <a:ext cx="6183086" cy="2691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C0870-D5F0-4577-9A6E-EF44B7E35B67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140CE-5EBB-4F6C-88B3-7E93FA21F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104 population. Regional economic growth center based on Higher Education, Manufacturing &amp; Hi Tech, Tourism, Health Care &amp; Agriculture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F1B1D1-ED3E-4D85-817B-D8319CBE797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128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428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472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036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1B1D1-ED3E-4D85-817B-D8319CBE797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697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1B1D1-ED3E-4D85-817B-D8319CBE797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846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1B1D1-ED3E-4D85-817B-D8319CBE797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070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Rural household. </a:t>
            </a:r>
            <a:r>
              <a:rPr lang="en-US" dirty="0" err="1"/>
              <a:t>Walkscore</a:t>
            </a:r>
            <a:r>
              <a:rPr lang="en-US" dirty="0"/>
              <a:t> =0. No bus</a:t>
            </a:r>
            <a:r>
              <a:rPr lang="en-US" baseline="0" dirty="0"/>
              <a:t> service. </a:t>
            </a:r>
          </a:p>
          <a:p>
            <a:endParaRPr lang="en-US" baseline="0" dirty="0"/>
          </a:p>
          <a:p>
            <a:r>
              <a:rPr lang="en-US" baseline="0" dirty="0"/>
              <a:t>Volunteer driver revenue works out to 37 one-trips per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1B1D1-ED3E-4D85-817B-D8319CBE797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560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1B1D1-ED3E-4D85-817B-D8319CBE797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34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951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2AFBB4-7088-4522-881D-1D54EF879DED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439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2AFBB4-7088-4522-881D-1D54EF879DE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763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On-Ramp program provides technical assistance through the Shared Use Mobility Center of Chicago to create a business model for a Maas pilot project.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1B1D1-ED3E-4D85-817B-D8319CBE797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82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762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439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45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AFBB4-7088-4522-881D-1D54EF879D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2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4234" y="4267200"/>
            <a:ext cx="12187767" cy="2590800"/>
            <a:chOff x="2" y="2688"/>
            <a:chExt cx="5758" cy="1632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5124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136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15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173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7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8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5181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8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518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518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518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C4AFFA1F-F695-4A1C-B5F2-4A1AAE91F4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25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A69CD-151C-4E82-868D-06681BAB3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54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7A644-3800-4A88-B8D4-727D40B6E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531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360C256-9289-4659-B897-CB92565155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716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F5D7919-3A30-4C95-A894-8A39FFAA8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11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39663-645A-43C0-A8C7-669E5A6234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0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A95CC-822B-461E-8B5A-7FFB49E02A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78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E23B3-EF7D-4E51-85D7-D206850BA3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404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50CFA-8088-40CA-866A-4C320AE72C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542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FF971-E09C-4CB8-AC6A-5CF52461D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87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FA0EC-6406-456E-B071-E2CB9308E7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35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B32C6-ACBC-408B-B62C-5971CC0B93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77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333E4-D645-4E30-997F-AFBCABAE13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58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8837084" y="6429375"/>
            <a:ext cx="38100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4234" y="4267200"/>
            <a:ext cx="12187767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4101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11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132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150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4158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EB8615A-8FF3-4218-89D6-2E56D40D6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9713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6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hyperlink" Target="https://www.youtube.com/watch?v=OBLQGydcmRI" TargetMode="External"/><Relationship Id="rId18" Type="http://schemas.openxmlformats.org/officeDocument/2006/relationships/hyperlink" Target="https://www.youtube.com/watch?v=jngOt4_YdeU" TargetMode="External"/><Relationship Id="rId3" Type="http://schemas.openxmlformats.org/officeDocument/2006/relationships/hyperlink" Target="http://ccetompkins.org/community/way2go" TargetMode="External"/><Relationship Id="rId21" Type="http://schemas.openxmlformats.org/officeDocument/2006/relationships/hyperlink" Target="http://ccetompkins.org/way2go/workshops-learning-tools/resources-for-chinese-speakers" TargetMode="External"/><Relationship Id="rId7" Type="http://schemas.openxmlformats.org/officeDocument/2006/relationships/diagramColors" Target="../diagrams/colors6.xml"/><Relationship Id="rId12" Type="http://schemas.openxmlformats.org/officeDocument/2006/relationships/hyperlink" Target="https://www.youtube.com/watch?v=LAKVvmMtvvE" TargetMode="External"/><Relationship Id="rId17" Type="http://schemas.openxmlformats.org/officeDocument/2006/relationships/hyperlink" Target="https://youtu.be/Y5_89REqhzI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youtu.be/B-APVhDoYkc" TargetMode="External"/><Relationship Id="rId20" Type="http://schemas.openxmlformats.org/officeDocument/2006/relationships/hyperlink" Target="http://ccetompkins.org/way2go/workshops-learning-tools/resources-for-spanish-speaker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hyperlink" Target="https://youtu.be/bGwG7Xw7bZE" TargetMode="External"/><Relationship Id="rId5" Type="http://schemas.openxmlformats.org/officeDocument/2006/relationships/diagramLayout" Target="../diagrams/layout6.xml"/><Relationship Id="rId15" Type="http://schemas.openxmlformats.org/officeDocument/2006/relationships/hyperlink" Target="https://youtu.be/_9yLzorctaE" TargetMode="External"/><Relationship Id="rId10" Type="http://schemas.openxmlformats.org/officeDocument/2006/relationships/hyperlink" Target="https://www.youtube.com/channel/UCMKfXx9dBifV45P3Cwc2PHA" TargetMode="External"/><Relationship Id="rId19" Type="http://schemas.openxmlformats.org/officeDocument/2006/relationships/hyperlink" Target="https://www.youtube.com/watch?v=3tFHtDhoGJ8&amp;t=83s" TargetMode="External"/><Relationship Id="rId4" Type="http://schemas.openxmlformats.org/officeDocument/2006/relationships/diagramData" Target="../diagrams/data6.xml"/><Relationship Id="rId9" Type="http://schemas.openxmlformats.org/officeDocument/2006/relationships/image" Target="../media/image9.png"/><Relationship Id="rId14" Type="http://schemas.openxmlformats.org/officeDocument/2006/relationships/hyperlink" Target="https://youtu.be/gtoOJB9Sc3w" TargetMode="External"/><Relationship Id="rId2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8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png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hyperlink" Target="mailto:wl563@cornell.edu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hyperlink" Target="mailto:dwight.mengel@dfa.state.ny.u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464" y="307631"/>
            <a:ext cx="120565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FFFFFF"/>
                </a:solidFill>
                <a:latin typeface="Arial" panose="020B0604020202020204" pitchFamily="34" charset="0"/>
              </a:rPr>
              <a:t>Developing Mobility-as-a-Service </a:t>
            </a:r>
            <a:br>
              <a:rPr lang="en-US" altLang="en-US" sz="4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en-US" sz="4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2330" y="933983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Serving Small Urban &amp; Rural Communities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87898"/>
            <a:ext cx="9144000" cy="3505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0D7C2D-1E9A-4C97-89FD-67137FDE90CA}"/>
              </a:ext>
            </a:extLst>
          </p:cNvPr>
          <p:cNvSpPr/>
          <p:nvPr/>
        </p:nvSpPr>
        <p:spPr>
          <a:xfrm>
            <a:off x="4602661" y="1517949"/>
            <a:ext cx="3122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Tompkins County, NY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2DB3B3-5251-4D34-848A-45747D6438BB}"/>
              </a:ext>
            </a:extLst>
          </p:cNvPr>
          <p:cNvSpPr/>
          <p:nvPr/>
        </p:nvSpPr>
        <p:spPr>
          <a:xfrm>
            <a:off x="2178920" y="6049926"/>
            <a:ext cx="7834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Meeting with the Japan Research Institute, Dec 4, 2019</a:t>
            </a:r>
          </a:p>
        </p:txBody>
      </p:sp>
    </p:spTree>
    <p:extLst>
      <p:ext uri="{BB962C8B-B14F-4D97-AF65-F5344CB8AC3E}">
        <p14:creationId xmlns:p14="http://schemas.microsoft.com/office/powerpoint/2010/main" val="181645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095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613" name="Rectangle 3"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71078"/>
              </p:ext>
            </p:extLst>
          </p:nvPr>
        </p:nvGraphicFramePr>
        <p:xfrm>
          <a:off x="5924811" y="516199"/>
          <a:ext cx="5334000" cy="5825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CD4715-97A5-42C1-9A97-CBD884109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0009" y="2792187"/>
            <a:ext cx="1180952" cy="1293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58AFB-283D-4507-8291-3C4274B25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92" y="603005"/>
            <a:ext cx="3157421" cy="5651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D4A2EA-10B4-4684-BB0F-9AEDAD3946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811" y="5166914"/>
            <a:ext cx="2090150" cy="1174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363ED-F6B3-40B2-84BB-CFFE60B11E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9040" y="5160698"/>
            <a:ext cx="38671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7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095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613" name="Rectangle 3">
            <a:hlinkClick r:id="rId3"/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6294129"/>
              </p:ext>
            </p:extLst>
          </p:nvPr>
        </p:nvGraphicFramePr>
        <p:xfrm>
          <a:off x="5770732" y="516201"/>
          <a:ext cx="5334000" cy="5825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CC918FD-769E-441D-A022-9023CA5EC0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9320" y="2759243"/>
            <a:ext cx="1180952" cy="11269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4DE86B-0AF3-4138-A607-5EE32C8D7597}"/>
              </a:ext>
            </a:extLst>
          </p:cNvPr>
          <p:cNvSpPr/>
          <p:nvPr/>
        </p:nvSpPr>
        <p:spPr>
          <a:xfrm>
            <a:off x="1488197" y="1208544"/>
            <a:ext cx="367736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ahoma" panose="020B0604030504040204" pitchFamily="34" charset="0"/>
              </a:rPr>
              <a:t>Watch Way2Go Videos:</a:t>
            </a:r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0"/>
              </a:rPr>
              <a:t> </a:t>
            </a:r>
          </a:p>
          <a:p>
            <a:pPr algn="ctr"/>
            <a:endParaRPr lang="en-US" u="sng" dirty="0">
              <a:solidFill>
                <a:srgbClr val="FFFFFF"/>
              </a:solidFill>
              <a:latin typeface="Tahoma" panose="020B0604030504040204" pitchFamily="34" charset="0"/>
              <a:hlinkClick r:id="rId1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0"/>
              </a:rPr>
              <a:t>Five Fabulous Ways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1"/>
              </a:rPr>
              <a:t>Aging, Driving and Family   Conversations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2"/>
              </a:rPr>
              <a:t>Ithaca Carshare Basics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3"/>
              </a:rPr>
              <a:t>Taxi Basics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4"/>
              </a:rPr>
              <a:t>TCAT Bus Basics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5"/>
              </a:rPr>
              <a:t>TCAT Bus Basics for Wheel Chair Users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6"/>
              </a:rPr>
              <a:t>Transit App Tools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7"/>
              </a:rPr>
              <a:t>Using the Bus Bicycle Rack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8"/>
              </a:rPr>
              <a:t>Wheelchair Users You've Got Options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r>
              <a:rPr lang="en-US" u="sng" dirty="0">
                <a:solidFill>
                  <a:srgbClr val="FFFFFF"/>
                </a:solidFill>
                <a:latin typeface="Tahoma" panose="020B0604030504040204" pitchFamily="34" charset="0"/>
                <a:hlinkClick r:id="rId19"/>
              </a:rPr>
              <a:t>Why and how to share more rides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endParaRPr lang="en-US" sz="1600" b="1" dirty="0"/>
          </a:p>
          <a:p>
            <a:r>
              <a:rPr lang="en-US" sz="1600" b="1" dirty="0"/>
              <a:t>Way2Go Resources and Videos are available in Spanish and Chinese</a:t>
            </a:r>
            <a:r>
              <a:rPr lang="en-US" sz="1600" dirty="0"/>
              <a:t>.</a:t>
            </a:r>
          </a:p>
          <a:p>
            <a:r>
              <a:rPr lang="en-US" u="sng" dirty="0" err="1">
                <a:hlinkClick r:id="rId20"/>
              </a:rPr>
              <a:t>Recursos</a:t>
            </a:r>
            <a:r>
              <a:rPr lang="en-US" u="sng" dirty="0">
                <a:hlinkClick r:id="rId20"/>
              </a:rPr>
              <a:t> </a:t>
            </a:r>
            <a:r>
              <a:rPr lang="en-US" u="sng" dirty="0" err="1">
                <a:hlinkClick r:id="rId20"/>
              </a:rPr>
              <a:t>en</a:t>
            </a:r>
            <a:r>
              <a:rPr lang="en-US" u="sng" dirty="0">
                <a:hlinkClick r:id="rId20"/>
              </a:rPr>
              <a:t> </a:t>
            </a:r>
            <a:r>
              <a:rPr lang="en-US" u="sng" dirty="0" err="1">
                <a:hlinkClick r:id="rId20"/>
              </a:rPr>
              <a:t>español</a:t>
            </a:r>
            <a:endParaRPr lang="en-US" dirty="0"/>
          </a:p>
          <a:p>
            <a:r>
              <a:rPr lang="ja-JP" altLang="en-US" u="sng" dirty="0">
                <a:hlinkClick r:id="rId21"/>
              </a:rPr>
              <a:t>中文资源</a:t>
            </a:r>
            <a:endParaRPr lang="ja-JP" altLang="en-US" dirty="0"/>
          </a:p>
          <a:p>
            <a:endParaRPr lang="en-US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9BD51-AF29-40C4-9B6B-207EF64CEF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01224" y="242377"/>
            <a:ext cx="2638095" cy="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73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774BDF-72E7-47B4-8061-CC607C53E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" b="22131"/>
          <a:stretch/>
        </p:blipFill>
        <p:spPr>
          <a:xfrm>
            <a:off x="0" y="10"/>
            <a:ext cx="11930743" cy="6711033"/>
          </a:xfrm>
          <a:prstGeom prst="rect">
            <a:avLst/>
          </a:prstGeom>
        </p:spPr>
      </p:pic>
      <p:sp>
        <p:nvSpPr>
          <p:cNvPr id="7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613" name="Rectangle 3"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3925608"/>
              </p:ext>
            </p:extLst>
          </p:nvPr>
        </p:nvGraphicFramePr>
        <p:xfrm>
          <a:off x="712075" y="3239986"/>
          <a:ext cx="4593021" cy="2619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68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7F155-8BE1-4200-BC87-80294F1A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576"/>
            <a:ext cx="10972800" cy="1139825"/>
          </a:xfrm>
        </p:spPr>
        <p:txBody>
          <a:bodyPr/>
          <a:lstStyle/>
          <a:p>
            <a:r>
              <a:rPr lang="en-US" dirty="0"/>
              <a:t>Multi-Modal Trip Planning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5D4A0-D7FC-4537-985D-961018694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4776"/>
            <a:ext cx="10972800" cy="4525963"/>
          </a:xfrm>
        </p:spPr>
        <p:txBody>
          <a:bodyPr/>
          <a:lstStyle/>
          <a:p>
            <a:r>
              <a:rPr lang="en-US" sz="2800" dirty="0">
                <a:effectLst/>
              </a:rPr>
              <a:t>Integrate travel information from mobility providers and to access customer service through app and web platforms. </a:t>
            </a:r>
          </a:p>
          <a:p>
            <a:endParaRPr lang="en-US" sz="1200" dirty="0">
              <a:effectLst/>
            </a:endParaRPr>
          </a:p>
          <a:p>
            <a:r>
              <a:rPr lang="en-US" sz="2800" dirty="0">
                <a:effectLst/>
              </a:rPr>
              <a:t>Use GTFS and real-time data for TCAT and C-TRAN, GTFS data for two inter-county bus services, GTFS-Flex for Gadabout demand-response service, and the GBFS data for Lime and Ithaca carshare vehicles. </a:t>
            </a:r>
          </a:p>
          <a:p>
            <a:endParaRPr lang="en-US" sz="1200" dirty="0">
              <a:effectLst/>
            </a:endParaRPr>
          </a:p>
          <a:p>
            <a:r>
              <a:rPr lang="en-US" sz="2800" dirty="0">
                <a:effectLst/>
              </a:rPr>
              <a:t>The app and web platforms would include all mobility providers’ and customer service phone numbers programmed for one push to call.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76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3" name="Rectangle 3"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5201365"/>
              </p:ext>
            </p:extLst>
          </p:nvPr>
        </p:nvGraphicFramePr>
        <p:xfrm>
          <a:off x="5334000" y="631371"/>
          <a:ext cx="6183086" cy="5583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1F50655-5E53-41AA-846A-2D5751D8D6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190" y="0"/>
            <a:ext cx="26006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5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9E51D-F24B-41D3-82B8-58DA4B796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of Mobility Services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5AC685-B70D-4B80-9695-4524766C0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7232" y="1450589"/>
            <a:ext cx="8677536" cy="51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51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9772" name="Group 332"/>
          <p:cNvGraphicFramePr>
            <a:graphicFrameLocks noGrp="1"/>
          </p:cNvGraphicFramePr>
          <p:nvPr>
            <p:ph sz="half" idx="2"/>
          </p:nvPr>
        </p:nvGraphicFramePr>
        <p:xfrm>
          <a:off x="2209800" y="228600"/>
          <a:ext cx="7696200" cy="6403978"/>
        </p:xfrm>
        <a:graphic>
          <a:graphicData uri="http://schemas.openxmlformats.org/drawingml/2006/table">
            <a:tbl>
              <a:tblPr/>
              <a:tblGrid>
                <a:gridCol w="468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Mobility Menu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Cost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Adult Bus Pass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450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Annual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Youth Bus Pass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110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Annual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Ithaca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Carshare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"Its my car" Plan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8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Hour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Ithaca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Carshare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"Just in Case" Plan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     11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 Rental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55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Day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Taxi trip - City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8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Urban Trip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463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Taxi trip - Rural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20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Rural Trip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Bicycle Maintenance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50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Voucher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 Bike Purchase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2,000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 Bike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Bike Purchase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700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Bike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Rideshare Driver – Miles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0.54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Mile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Rideshare Rider – Miles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0.15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Mile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8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GADABOUT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Paratransit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$            4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Trip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8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Vanpool Membership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125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Month/Seat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68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Guaranteed Ride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30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Annual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68" y="5791200"/>
            <a:ext cx="78058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8" y="659743"/>
            <a:ext cx="960113" cy="78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69" y="1444625"/>
            <a:ext cx="713581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10" y="3672919"/>
            <a:ext cx="125959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7" y="4716178"/>
            <a:ext cx="1264913" cy="69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64" y="2610440"/>
            <a:ext cx="1241437" cy="85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0664" y="307975"/>
            <a:ext cx="10972800" cy="1139825"/>
          </a:xfrm>
        </p:spPr>
        <p:txBody>
          <a:bodyPr/>
          <a:lstStyle/>
          <a:p>
            <a:r>
              <a:rPr lang="en-US" altLang="en-US" dirty="0"/>
              <a:t>Small City Household</a:t>
            </a:r>
            <a:br>
              <a:rPr lang="en-US" altLang="en-US" dirty="0"/>
            </a:br>
            <a:r>
              <a:rPr lang="en-US" altLang="en-US" sz="2400" dirty="0"/>
              <a:t>1 car, 2 adults, 1 youth, </a:t>
            </a:r>
            <a:r>
              <a:rPr lang="en-US" altLang="en-US" sz="2400" dirty="0" err="1"/>
              <a:t>Walkscore</a:t>
            </a:r>
            <a:r>
              <a:rPr lang="en-US" altLang="en-US" sz="2400" dirty="0"/>
              <a:t> = 96</a:t>
            </a:r>
          </a:p>
        </p:txBody>
      </p:sp>
      <p:graphicFrame>
        <p:nvGraphicFramePr>
          <p:cNvPr id="205844" name="Group 104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80601765"/>
              </p:ext>
            </p:extLst>
          </p:nvPr>
        </p:nvGraphicFramePr>
        <p:xfrm>
          <a:off x="2173046" y="1600200"/>
          <a:ext cx="6808694" cy="4628480"/>
        </p:xfrm>
        <a:graphic>
          <a:graphicData uri="http://schemas.openxmlformats.org/drawingml/2006/table">
            <a:tbl>
              <a:tblPr/>
              <a:tblGrid>
                <a:gridCol w="5265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Small City Family Mobility Budget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Carshare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900 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Bus Passes (2)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560 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Taxi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192 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Bicycle Maintenance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100 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Guaranteed Ride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30 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 Support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178 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Total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1,960 </a:t>
                      </a: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28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2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Payment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163 </a:t>
                      </a:r>
                      <a:endParaRPr kumimoji="0" lang="en-US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15" y="381000"/>
            <a:ext cx="13350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40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1793" y="434629"/>
            <a:ext cx="10972800" cy="1139825"/>
          </a:xfrm>
        </p:spPr>
        <p:txBody>
          <a:bodyPr/>
          <a:lstStyle/>
          <a:p>
            <a:pPr algn="r"/>
            <a:r>
              <a:rPr lang="en-US" altLang="en-US" dirty="0"/>
              <a:t>Rural Household</a:t>
            </a:r>
            <a:br>
              <a:rPr lang="en-US" altLang="en-US" dirty="0"/>
            </a:br>
            <a:r>
              <a:rPr lang="en-US" altLang="en-US" sz="2400" dirty="0"/>
              <a:t>1 car, 2 adults, 1 child, </a:t>
            </a:r>
            <a:r>
              <a:rPr lang="en-US" altLang="en-US" sz="2400" dirty="0" err="1"/>
              <a:t>Walkscore</a:t>
            </a:r>
            <a:r>
              <a:rPr lang="en-US" altLang="en-US" sz="2400" dirty="0"/>
              <a:t> = 0</a:t>
            </a:r>
          </a:p>
        </p:txBody>
      </p:sp>
      <p:graphicFrame>
        <p:nvGraphicFramePr>
          <p:cNvPr id="198011" name="Group 37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746933"/>
              </p:ext>
            </p:extLst>
          </p:nvPr>
        </p:nvGraphicFramePr>
        <p:xfrm>
          <a:off x="2571078" y="1676400"/>
          <a:ext cx="6725322" cy="4606063"/>
        </p:xfrm>
        <a:graphic>
          <a:graphicData uri="http://schemas.openxmlformats.org/drawingml/2006/table">
            <a:tbl>
              <a:tblPr/>
              <a:tblGrid>
                <a:gridCol w="495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34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Rural Family Mobility Budget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8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Vanpool Membership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1,500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Carshare</a:t>
                      </a:r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(Discount Plan)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  480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Taxi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  200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Guaranteed Ride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    30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Member Support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  121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Volunteer Driver Revenue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(400)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Vanpool Program Subsidy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(600)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1,331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55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Monthly Payment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$           111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35" y="516143"/>
            <a:ext cx="1760298" cy="10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10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8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2800" y="831925"/>
            <a:ext cx="6248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MaaS Organization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Data Management &amp; Security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Business Planning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US" sz="2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Procedures &amp; Policies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Mobility Sales &amp; Budget Billing </a:t>
            </a:r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Mobility Payment Methods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Process payments to service providers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Public Sector transactions, orders &amp; payments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US" sz="2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Member recruitment and customer service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Trip Management, Referral &amp; Fulfillment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Marketing, Business Co-Marketing &amp; Discounts </a:t>
            </a:r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Technology Strategy – Smartphone Apps + real-time vehicle information + customer notifications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Continuous improvement of mobility services</a:t>
            </a:r>
          </a:p>
          <a:p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304801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Business Development Elements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688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2BCC16-9EA4-4545-8DCF-45BC361A2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2" y="79647"/>
            <a:ext cx="1655745" cy="6793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D0D659-86C8-43E3-8C68-E0378697C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774" y="2502568"/>
            <a:ext cx="9725856" cy="435142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095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613" name="Rectangle 3"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335977"/>
              </p:ext>
            </p:extLst>
          </p:nvPr>
        </p:nvGraphicFramePr>
        <p:xfrm>
          <a:off x="1626202" y="59001"/>
          <a:ext cx="3272602" cy="6662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9">
            <a:extLst>
              <a:ext uri="{FF2B5EF4-FFF2-40B4-BE49-F238E27FC236}">
                <a16:creationId xmlns:a16="http://schemas.microsoft.com/office/drawing/2014/main" id="{4D9874C9-245A-4A14-9AD0-007B15AC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461" y="5333013"/>
            <a:ext cx="1449760" cy="144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BBC45AE-A5CF-410A-A311-E5DE97BE0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411" y="5333013"/>
            <a:ext cx="1465986" cy="146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19FE49-6425-45EC-935A-E66973741A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5688" y="26110"/>
            <a:ext cx="3290322" cy="2509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FBD59-C728-417A-99F8-9EA815E4EC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9867" y="26110"/>
            <a:ext cx="31051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DDA1B0-0A93-41A1-96FD-DB7252C0B482}"/>
              </a:ext>
            </a:extLst>
          </p:cNvPr>
          <p:cNvSpPr txBox="1"/>
          <p:nvPr/>
        </p:nvSpPr>
        <p:spPr>
          <a:xfrm>
            <a:off x="1694974" y="823399"/>
            <a:ext cx="91600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Dwight Mengel, Chief Transportation Planner, </a:t>
            </a:r>
          </a:p>
          <a:p>
            <a:r>
              <a:rPr lang="en-US" sz="2800" dirty="0"/>
              <a:t>Tompkins County Dept of Social Services, Ithaca, NY</a:t>
            </a:r>
          </a:p>
          <a:p>
            <a:r>
              <a:rPr lang="en-US" sz="2000" dirty="0"/>
              <a:t>(607) 274-5605 / </a:t>
            </a:r>
            <a:r>
              <a:rPr lang="en-US" sz="2000" dirty="0">
                <a:hlinkClick r:id="rId2"/>
              </a:rPr>
              <a:t>dwight.mengel@dfa.state.ny.us</a:t>
            </a:r>
            <a:endParaRPr lang="en-US" sz="2000" dirty="0"/>
          </a:p>
          <a:p>
            <a:endParaRPr lang="en-US" sz="2000" dirty="0"/>
          </a:p>
          <a:p>
            <a:r>
              <a:rPr lang="en-US" sz="2800" dirty="0"/>
              <a:t>Wenzheng Li, PhD student, Department of City &amp; Regional Planning, Cornell University, Ithaca, NY</a:t>
            </a:r>
          </a:p>
          <a:p>
            <a:r>
              <a:rPr lang="en-US" sz="2000" dirty="0"/>
              <a:t>(607) 262-6270 / </a:t>
            </a:r>
            <a:r>
              <a:rPr lang="en-US" sz="2000" dirty="0">
                <a:hlinkClick r:id="rId3"/>
              </a:rPr>
              <a:t>wl563@cornell.edu</a:t>
            </a:r>
            <a:endParaRPr lang="en-US" sz="2000" dirty="0"/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824D59-2863-4DB3-AB4C-637C5F655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5" y="4070104"/>
            <a:ext cx="1169821" cy="1169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9FFE5-DBB9-4DBA-97A8-60CBE0A9F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475" y="4070103"/>
            <a:ext cx="1197674" cy="1169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844D4-6891-4125-9D4C-414F7A0E1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128" y="4105055"/>
            <a:ext cx="2371912" cy="1146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89A408-A59E-4991-B11B-2A78F5E8FA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348" b="21141"/>
          <a:stretch/>
        </p:blipFill>
        <p:spPr>
          <a:xfrm>
            <a:off x="6518363" y="4105055"/>
            <a:ext cx="2060829" cy="1146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82620B-D1CB-4182-A203-3E158586E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4516" y="4130134"/>
            <a:ext cx="2228585" cy="1121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AF236F-B343-4907-9700-EF8538FB6A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336" y="5470967"/>
            <a:ext cx="1184369" cy="11233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DC50E7-B4D3-4485-8E05-DE94260079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0580" y="5470967"/>
            <a:ext cx="1497756" cy="1123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3C81CF-AA32-4C4D-BBC8-A8ECAFBE41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5496" y="5470967"/>
            <a:ext cx="2808293" cy="11233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00CFB0-173F-4C12-A2CC-D6E005D9DE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1515" y="5470967"/>
            <a:ext cx="3042473" cy="11213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D5F8B9-8F2A-4A26-B71C-CF986505B4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27299" y="5483956"/>
            <a:ext cx="1580083" cy="11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67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712269"/>
            <a:ext cx="3019805" cy="5502264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</a:rPr>
              <a:t>Value Propositions</a:t>
            </a:r>
          </a:p>
        </p:txBody>
      </p:sp>
      <p:graphicFrame>
        <p:nvGraphicFramePr>
          <p:cNvPr id="68613" name="Rectangle 3"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9682218"/>
              </p:ext>
            </p:extLst>
          </p:nvPr>
        </p:nvGraphicFramePr>
        <p:xfrm>
          <a:off x="5334000" y="642939"/>
          <a:ext cx="502920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5413"/>
            <a:ext cx="8229600" cy="1017587"/>
          </a:xfrm>
        </p:spPr>
        <p:txBody>
          <a:bodyPr/>
          <a:lstStyle/>
          <a:p>
            <a:r>
              <a:rPr lang="en-US" altLang="en-US" sz="4000" dirty="0"/>
              <a:t>Value Propositions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1467" y="990599"/>
            <a:ext cx="9364133" cy="574198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Mobility Information &amp; Sales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Education, Marketing, Sales, Annual Mobility Plans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Financial Services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Annual Mobility Plans/Budgets </a:t>
            </a:r>
            <a:endParaRPr lang="en-US" sz="2200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Monthly Budget Billing or Single Payments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Third-party Fare Payment with mobility operators 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Reinvent how Public agencies purchase travel for clients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Credit volunteer driver mileage revenue &amp; employer subsidies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Customer Services</a:t>
            </a:r>
            <a:r>
              <a:rPr lang="en-US" sz="2200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Multi-modal Customer Information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Guaranteed Ride Program 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Feedback to Mobility Operators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Business Co-Marketing &amp; Customer Discounts</a:t>
            </a:r>
            <a:r>
              <a:rPr lang="en-US" sz="2200" dirty="0"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Innovation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Increase mobility services, especially Rural.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Incorporate future mobility services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200" dirty="0">
              <a:solidFill>
                <a:schemeClr val="accent1">
                  <a:lumMod val="60000"/>
                  <a:lumOff val="4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4743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600ACB-C264-438C-8C0A-2DC0B71065BF}"/>
              </a:ext>
            </a:extLst>
          </p:cNvPr>
          <p:cNvSpPr txBox="1"/>
          <p:nvPr/>
        </p:nvSpPr>
        <p:spPr>
          <a:xfrm>
            <a:off x="330199" y="606912"/>
            <a:ext cx="1153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 June 2018-Nov 2019, Tompkins County participated in the FTA’s Mobility-on-Demand On-Ramp Program to rework its MaaS concept into a multi-phase project. 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14" y="1765996"/>
            <a:ext cx="9295971" cy="488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095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613" name="Rectangle 3"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7904064"/>
              </p:ext>
            </p:extLst>
          </p:nvPr>
        </p:nvGraphicFramePr>
        <p:xfrm>
          <a:off x="5334000" y="631371"/>
          <a:ext cx="6183086" cy="5583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1F50655-5E53-41AA-846A-2D5751D8D6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764" y="2766060"/>
            <a:ext cx="1180952" cy="158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46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095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613" name="Rectangle 3">
            <a:extLst>
              <a:ext uri="{FF2B5EF4-FFF2-40B4-BE49-F238E27FC236}">
                <a16:creationId xmlns:a16="http://schemas.microsoft.com/office/drawing/2014/main" id="{61610965-4AB6-498B-A550-49792CBCD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9101488"/>
              </p:ext>
            </p:extLst>
          </p:nvPr>
        </p:nvGraphicFramePr>
        <p:xfrm>
          <a:off x="5770732" y="516201"/>
          <a:ext cx="5334000" cy="5825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A22A544-9E78-4591-AE92-AB873F336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7678" y="4163678"/>
            <a:ext cx="3079225" cy="2309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DB4D72-D260-452E-9C3B-D4877AC9C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49" y="68512"/>
            <a:ext cx="4849257" cy="3589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C1ABC-242A-497C-BED3-C8C533A89B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121" y="3726112"/>
            <a:ext cx="2335197" cy="3063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8AA69B-A27C-425D-89E0-4D418653B3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7001" y="3710263"/>
            <a:ext cx="2443932" cy="30792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2B6350-7BC2-4DC5-8740-BF94E6E57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949" y="428670"/>
            <a:ext cx="7164966" cy="6000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EC0FD-304E-466A-93F6-42988D46B49F}"/>
              </a:ext>
            </a:extLst>
          </p:cNvPr>
          <p:cNvSpPr txBox="1"/>
          <p:nvPr/>
        </p:nvSpPr>
        <p:spPr>
          <a:xfrm>
            <a:off x="420129" y="1037968"/>
            <a:ext cx="41180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Three transit systems Connect with TCAT.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 TRAN &amp; Cortland Transit go to Downtown Ithaca and Cornell Univ. campus.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Schuyler Transit connects with TCAT at the Cayuga Medical Center (hospital).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Only TCAT &amp; C TRAN have real time bus locations via apps.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BACFC-7F8B-4F89-9F51-8D69431E9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" t="16909" r="43334" b="-3078"/>
          <a:stretch/>
        </p:blipFill>
        <p:spPr>
          <a:xfrm>
            <a:off x="9438775" y="613775"/>
            <a:ext cx="2333096" cy="2347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EE27A3-BB55-4CDF-A8C1-3CEE807E5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949" y="428670"/>
            <a:ext cx="4578914" cy="311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270ABC-3A80-49DF-B090-FA58F4AD8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949" y="3621875"/>
            <a:ext cx="3541063" cy="2622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2A510-EFB7-46B1-A744-DE6E03EAB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706" y="3621876"/>
            <a:ext cx="2994165" cy="2622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811002-C47D-45F8-B605-82940ACDFCDD}"/>
              </a:ext>
            </a:extLst>
          </p:cNvPr>
          <p:cNvSpPr txBox="1"/>
          <p:nvPr/>
        </p:nvSpPr>
        <p:spPr>
          <a:xfrm>
            <a:off x="194195" y="719126"/>
            <a:ext cx="4412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Inter-County Commuter Bus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TCAT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Ithaca Carshare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Lime bikes  </a:t>
            </a:r>
          </a:p>
        </p:txBody>
      </p:sp>
    </p:spTree>
    <p:extLst>
      <p:ext uri="{BB962C8B-B14F-4D97-AF65-F5344CB8AC3E}">
        <p14:creationId xmlns:p14="http://schemas.microsoft.com/office/powerpoint/2010/main" val="218579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095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6CD4715-97A5-42C1-9A97-CBD884109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009" y="2792187"/>
            <a:ext cx="1180952" cy="1293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4E41E-AD93-472C-8835-52E1B5D37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4" y="532568"/>
            <a:ext cx="5314286" cy="4847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165B72-01FB-41EA-922F-50994C0E6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05" y="2886571"/>
            <a:ext cx="1506740" cy="119957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1DAF1-08AE-422A-BE68-F61E62277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547" y="1307883"/>
            <a:ext cx="1201322" cy="69220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DC26A7-C019-4BF2-8A5C-7DBAE967D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06" y="1031131"/>
            <a:ext cx="5856102" cy="39874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09EC73-ABBE-4693-956C-22CFE9BB856B}"/>
              </a:ext>
            </a:extLst>
          </p:cNvPr>
          <p:cNvSpPr txBox="1"/>
          <p:nvPr/>
        </p:nvSpPr>
        <p:spPr>
          <a:xfrm>
            <a:off x="5900731" y="171000"/>
            <a:ext cx="585610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First Mile/Last Mile Pilot 2019-2022</a:t>
            </a:r>
          </a:p>
          <a:p>
            <a:endParaRPr lang="en-US" sz="2800" dirty="0"/>
          </a:p>
          <a:p>
            <a:r>
              <a:rPr lang="en-US" sz="2000" dirty="0"/>
              <a:t>TCAT will design and pilot an app-based FM/LM service that will allow riders using the Urban Mobility app, Hyper-Commute, to schedule a trip on existing paratransit Gadabout minibuses from their residence in rural areas and outlying villages and transfer seamlessly to existing TCAT transit routes. Upon submission of a trip request, the Hyper-Commute software will determine if FM/LM service is available within the time and destination parameters submitted and will display the closest matching trips.</a:t>
            </a:r>
          </a:p>
          <a:p>
            <a:endParaRPr lang="en-US" sz="2000" dirty="0"/>
          </a:p>
          <a:p>
            <a:r>
              <a:rPr lang="en-US" sz="2000" dirty="0"/>
              <a:t>The Way2Go Program of Cornell Cooperative Extension of Tompkins County will provide public outreach, surveys and rider education for the pilot.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CF16C-E7BC-4A00-B5DA-9DC6E6B6B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79" y="339275"/>
            <a:ext cx="5809992" cy="56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6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1132</Words>
  <Application>Microsoft Office PowerPoint</Application>
  <PresentationFormat>Widescreen</PresentationFormat>
  <Paragraphs>242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Symbol</vt:lpstr>
      <vt:lpstr>Tahoma</vt:lpstr>
      <vt:lpstr>Times New Roman</vt:lpstr>
      <vt:lpstr>Wingdings</vt:lpstr>
      <vt:lpstr>Ripple</vt:lpstr>
      <vt:lpstr>PowerPoint Presentation</vt:lpstr>
      <vt:lpstr>PowerPoint Presentation</vt:lpstr>
      <vt:lpstr>Value Propositions</vt:lpstr>
      <vt:lpstr>Value Propositions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Multi-Modal Trip Planning App</vt:lpstr>
      <vt:lpstr>PowerPoint Presentation</vt:lpstr>
      <vt:lpstr>Family of Mobility Services</vt:lpstr>
      <vt:lpstr>PowerPoint Presentation</vt:lpstr>
      <vt:lpstr>Small City Household 1 car, 2 adults, 1 youth, Walkscore = 96</vt:lpstr>
      <vt:lpstr>Rural Household 1 car, 2 adults, 1 child, Walkscore = 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Mengel, Dwight (DFA)</dc:creator>
  <cp:lastModifiedBy>Dwight Mengel</cp:lastModifiedBy>
  <cp:revision>71</cp:revision>
  <dcterms:created xsi:type="dcterms:W3CDTF">2019-11-19T16:26:20Z</dcterms:created>
  <dcterms:modified xsi:type="dcterms:W3CDTF">2019-12-04T15:04:23Z</dcterms:modified>
</cp:coreProperties>
</file>